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88" r:id="rId2"/>
    <p:sldId id="408" r:id="rId3"/>
    <p:sldId id="289" r:id="rId4"/>
    <p:sldId id="36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6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6" r:id="rId30"/>
    <p:sldId id="439" r:id="rId31"/>
    <p:sldId id="438" r:id="rId32"/>
    <p:sldId id="435" r:id="rId33"/>
    <p:sldId id="437" r:id="rId34"/>
  </p:sldIdLst>
  <p:sldSz cx="9144000" cy="6858000" type="screen4x3"/>
  <p:notesSz cx="6858000" cy="9144000"/>
  <p:custDataLst>
    <p:tags r:id="rId3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95D37-EA57-40E9-929A-114527B2D1E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0F5FA-D738-4F77-9C89-63AFED802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99157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69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650" y="3501375"/>
            <a:ext cx="9144000" cy="25156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9175" y="3951151"/>
            <a:ext cx="6598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5687967"/>
            <a:ext cx="9197400" cy="1177908"/>
            <a:chOff x="0" y="5687967"/>
            <a:chExt cx="9197400" cy="1177908"/>
          </a:xfrm>
        </p:grpSpPr>
        <p:sp>
          <p:nvSpPr>
            <p:cNvPr id="13" name="Google Shape;13;p2"/>
            <p:cNvSpPr/>
            <p:nvPr/>
          </p:nvSpPr>
          <p:spPr>
            <a:xfrm>
              <a:off x="0" y="5948175"/>
              <a:ext cx="9197400" cy="917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8800" y="5687967"/>
              <a:ext cx="457800" cy="33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61507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ea)">
  <p:cSld name="Title + 3 columns (sea)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>
            <a:off x="0" y="67"/>
            <a:ext cx="9144000" cy="68580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2257426" y="2486025"/>
            <a:ext cx="2051700" cy="4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2"/>
          </p:nvPr>
        </p:nvSpPr>
        <p:spPr>
          <a:xfrm>
            <a:off x="4414202" y="2486025"/>
            <a:ext cx="2051700" cy="4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3"/>
          </p:nvPr>
        </p:nvSpPr>
        <p:spPr>
          <a:xfrm>
            <a:off x="6570979" y="2486025"/>
            <a:ext cx="2051700" cy="4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0" name="Google Shape;80;p12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1" y="859467"/>
            <a:ext cx="1943101" cy="112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07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ky)">
  <p:cSld name="Title + 3 columns (sky)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67"/>
            <a:ext cx="9144000" cy="68580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2257426" y="2486025"/>
            <a:ext cx="2051700" cy="4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2"/>
          </p:nvPr>
        </p:nvSpPr>
        <p:spPr>
          <a:xfrm>
            <a:off x="4414202" y="2486025"/>
            <a:ext cx="2051700" cy="4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6570979" y="2486025"/>
            <a:ext cx="2051700" cy="4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8" name="Google Shape;88;p13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1" y="859467"/>
            <a:ext cx="1943101" cy="112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925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4345650" y="63331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6" name="Google Shape;96;p15"/>
          <p:cNvSpPr/>
          <p:nvPr/>
        </p:nvSpPr>
        <p:spPr>
          <a:xfrm>
            <a:off x="0" y="67"/>
            <a:ext cx="9144000" cy="6858000"/>
          </a:xfrm>
          <a:prstGeom prst="frame">
            <a:avLst>
              <a:gd name="adj1" fmla="val 221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16327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chemeClr val="l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4345650" y="63331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chemeClr val="lt1"/>
                </a:solidFill>
              </a:defRPr>
            </a:lvl1pPr>
            <a:lvl2pPr lvl="1" algn="ctr" rtl="0">
              <a:buNone/>
              <a:defRPr>
                <a:solidFill>
                  <a:schemeClr val="lt1"/>
                </a:solidFill>
              </a:defRPr>
            </a:lvl2pPr>
            <a:lvl3pPr lvl="2" algn="ctr" rtl="0">
              <a:buNone/>
              <a:defRPr>
                <a:solidFill>
                  <a:schemeClr val="lt1"/>
                </a:solidFill>
              </a:defRPr>
            </a:lvl3pPr>
            <a:lvl4pPr lvl="3" algn="ctr" rtl="0">
              <a:buNone/>
              <a:defRPr>
                <a:solidFill>
                  <a:schemeClr val="lt1"/>
                </a:solidFill>
              </a:defRPr>
            </a:lvl4pPr>
            <a:lvl5pPr lvl="4" algn="ctr" rtl="0">
              <a:buNone/>
              <a:defRPr>
                <a:solidFill>
                  <a:schemeClr val="lt1"/>
                </a:solidFill>
              </a:defRPr>
            </a:lvl5pPr>
            <a:lvl6pPr lvl="5" algn="ctr" rtl="0">
              <a:buNone/>
              <a:defRPr>
                <a:solidFill>
                  <a:schemeClr val="lt1"/>
                </a:solidFill>
              </a:defRPr>
            </a:lvl6pPr>
            <a:lvl7pPr lvl="6" algn="ctr" rtl="0">
              <a:buNone/>
              <a:defRPr>
                <a:solidFill>
                  <a:schemeClr val="lt1"/>
                </a:solidFill>
              </a:defRPr>
            </a:lvl7pPr>
            <a:lvl8pPr lvl="7" algn="ctr" rtl="0">
              <a:buNone/>
              <a:defRPr>
                <a:solidFill>
                  <a:schemeClr val="lt1"/>
                </a:solidFill>
              </a:defRPr>
            </a:lvl8pPr>
            <a:lvl9pPr lvl="8" algn="ctr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9" name="Google Shape;99;p16"/>
          <p:cNvSpPr/>
          <p:nvPr/>
        </p:nvSpPr>
        <p:spPr>
          <a:xfrm>
            <a:off x="0" y="67"/>
            <a:ext cx="9144000" cy="6858000"/>
          </a:xfrm>
          <a:prstGeom prst="frame">
            <a:avLst>
              <a:gd name="adj1" fmla="val 221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56913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leaf)" type="blank">
  <p:cSld name="Blank (leaf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261900" y="277351"/>
            <a:ext cx="8620200" cy="6303200"/>
          </a:xfrm>
          <a:prstGeom prst="rect">
            <a:avLst/>
          </a:prstGeom>
          <a:solidFill>
            <a:srgbClr val="8EC641">
              <a:alpha val="8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4345650" y="6580651"/>
            <a:ext cx="4527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3199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sky)">
  <p:cSld name="Blank (sky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261900" y="277351"/>
            <a:ext cx="8620200" cy="6303200"/>
          </a:xfrm>
          <a:prstGeom prst="rect">
            <a:avLst/>
          </a:prstGeom>
          <a:solidFill>
            <a:srgbClr val="689EE1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4345650" y="6580651"/>
            <a:ext cx="4527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280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sea)">
  <p:cSld name="Blank (sea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261900" y="277351"/>
            <a:ext cx="8620200" cy="6303200"/>
          </a:xfrm>
          <a:prstGeom prst="rect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4345650" y="6580651"/>
            <a:ext cx="4527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253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7650" y="2323368"/>
            <a:ext cx="9159300" cy="4534633"/>
          </a:xfrm>
          <a:custGeom>
            <a:avLst/>
            <a:gdLst/>
            <a:ahLst/>
            <a:cxnLst/>
            <a:rect l="l" t="t" r="r" b="b"/>
            <a:pathLst>
              <a:path w="366372" h="136039" extrusionOk="0">
                <a:moveTo>
                  <a:pt x="0" y="255"/>
                </a:moveTo>
                <a:lnTo>
                  <a:pt x="0" y="136039"/>
                </a:lnTo>
                <a:lnTo>
                  <a:pt x="366372" y="136039"/>
                </a:lnTo>
                <a:lnTo>
                  <a:pt x="366372" y="255"/>
                </a:lnTo>
                <a:lnTo>
                  <a:pt x="54110" y="0"/>
                </a:lnTo>
                <a:lnTo>
                  <a:pt x="45720" y="10462"/>
                </a:lnTo>
                <a:lnTo>
                  <a:pt x="36991" y="6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884073" y="2888416"/>
            <a:ext cx="56601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884073" y="4548751"/>
            <a:ext cx="5660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048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67"/>
            <a:ext cx="9144000" cy="68580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t="8313" b="8304"/>
          <a:stretch/>
        </p:blipFill>
        <p:spPr>
          <a:xfrm rot="-5400000">
            <a:off x="3214935" y="793317"/>
            <a:ext cx="2714165" cy="112753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>
            <a:off x="4008250" y="1536759"/>
            <a:ext cx="1127700" cy="11776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624650" y="2882400"/>
            <a:ext cx="5894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Char char="◍"/>
              <a:defRPr i="1">
                <a:solidFill>
                  <a:schemeClr val="dk2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i="1">
                <a:solidFill>
                  <a:schemeClr val="dk2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i="1">
                <a:solidFill>
                  <a:schemeClr val="dk2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i="1">
                <a:solidFill>
                  <a:schemeClr val="dk2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i="1">
                <a:solidFill>
                  <a:schemeClr val="dk2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i="1">
                <a:solidFill>
                  <a:schemeClr val="dk2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i="1">
                <a:solidFill>
                  <a:schemeClr val="dk2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i="1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1432864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 sz="9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345650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959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leaf)" type="tx">
  <p:cSld name="Title + 1 column (leaf)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67"/>
            <a:ext cx="9144000" cy="68580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257425" y="2278855"/>
            <a:ext cx="6153300" cy="42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◍"/>
              <a:defRPr sz="24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l="5767" t="29553" b="29557"/>
          <a:stretch/>
        </p:blipFill>
        <p:spPr>
          <a:xfrm rot="10800000" flipH="1">
            <a:off x="0" y="859434"/>
            <a:ext cx="1943100" cy="112413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601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ea)">
  <p:cSld name="Title + 1 column (sea)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67"/>
            <a:ext cx="9144000" cy="68580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57425" y="2278855"/>
            <a:ext cx="6153300" cy="42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6" name="Google Shape;36;p6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1" y="859467"/>
            <a:ext cx="1943101" cy="11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262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ky)">
  <p:cSld name="Title + 1 column (sky)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67"/>
            <a:ext cx="9144000" cy="68580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2257425" y="2278855"/>
            <a:ext cx="6153300" cy="42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42" name="Google Shape;42;p7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1" y="859467"/>
            <a:ext cx="1943101" cy="11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435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leaf)" type="twoColTx">
  <p:cSld name="Title + 2 columns (leaf)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67"/>
            <a:ext cx="9144000" cy="68580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2257425" y="2352675"/>
            <a:ext cx="3120900" cy="4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5566073" y="2352675"/>
            <a:ext cx="3120900" cy="4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 l="5767" t="29553" b="29557"/>
          <a:stretch/>
        </p:blipFill>
        <p:spPr>
          <a:xfrm rot="10800000" flipH="1">
            <a:off x="0" y="859434"/>
            <a:ext cx="1943100" cy="1124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46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sea)">
  <p:cSld name="Title + 2 columns (sea)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67"/>
            <a:ext cx="9144000" cy="68580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2257425" y="2352675"/>
            <a:ext cx="3120900" cy="4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5566073" y="2352675"/>
            <a:ext cx="3120900" cy="4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7" name="Google Shape;57;p9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1" y="859467"/>
            <a:ext cx="1943101" cy="112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02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sky)">
  <p:cSld name="Title + 2 columns (sky)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/>
          <p:nvPr/>
        </p:nvSpPr>
        <p:spPr>
          <a:xfrm>
            <a:off x="0" y="67"/>
            <a:ext cx="9144000" cy="68580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2257425" y="2352675"/>
            <a:ext cx="3120900" cy="4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5566073" y="2352675"/>
            <a:ext cx="3120900" cy="4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4" name="Google Shape;64;p10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1" y="859467"/>
            <a:ext cx="1943101" cy="112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79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◍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70097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ogosvyatska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0F71D2-9F8F-42D0-8E5D-02E5F28D4389}"/>
              </a:ext>
            </a:extLst>
          </p:cNvPr>
          <p:cNvSpPr/>
          <p:nvPr/>
        </p:nvSpPr>
        <p:spPr>
          <a:xfrm>
            <a:off x="179512" y="39330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Консультант   </a:t>
            </a:r>
            <a:r>
              <a:rPr lang="ru-RU" sz="2400" b="1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Альона</a:t>
            </a:r>
            <a:r>
              <a:rPr lang="ru-RU" sz="24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400" b="1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Дідик</a:t>
            </a:r>
            <a:endParaRPr lang="ru-RU" sz="24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7665663-9F5C-4239-83C7-683248A91D7C}"/>
              </a:ext>
            </a:extLst>
          </p:cNvPr>
          <p:cNvSpPr/>
          <p:nvPr/>
        </p:nvSpPr>
        <p:spPr>
          <a:xfrm>
            <a:off x="2144920" y="832717"/>
            <a:ext cx="6999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Активізація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пізнавальної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діяльності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учнів</a:t>
            </a:r>
            <a:r>
              <a:rPr lang="ru-RU" sz="4000" b="1" dirty="0">
                <a:solidFill>
                  <a:schemeClr val="bg1"/>
                </a:solidFill>
              </a:rPr>
              <a:t> на уроках </a:t>
            </a:r>
            <a:r>
              <a:rPr lang="ru-RU" sz="4000" b="1" dirty="0" err="1">
                <a:solidFill>
                  <a:schemeClr val="bg1"/>
                </a:solidFill>
              </a:rPr>
              <a:t>біології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8AD7DE1-EE51-4B54-8837-82A0A2904A41}"/>
              </a:ext>
            </a:extLst>
          </p:cNvPr>
          <p:cNvSpPr/>
          <p:nvPr/>
        </p:nvSpPr>
        <p:spPr>
          <a:xfrm>
            <a:off x="2915816" y="4834026"/>
            <a:ext cx="2856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(067</a:t>
            </a:r>
            <a:r>
              <a:rPr lang="ru-RU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) 8586159</a:t>
            </a:r>
          </a:p>
          <a:p>
            <a:r>
              <a:rPr 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aluona2603@gmail.com</a:t>
            </a:r>
            <a:endParaRPr lang="ru-RU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C802FA-1DC7-45FA-A22D-0AF00698DF48}"/>
              </a:ext>
            </a:extLst>
          </p:cNvPr>
          <p:cNvSpPr/>
          <p:nvPr/>
        </p:nvSpPr>
        <p:spPr>
          <a:xfrm>
            <a:off x="107504" y="137250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КУ «ЦПРПП ВМР»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2B72B5-26DB-400B-A3BB-F1B6A2E5A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8098"/>
            <a:ext cx="2182557" cy="19996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10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A311BCA-6BBC-4E46-BE4C-B86828D33A33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88640"/>
            <a:ext cx="7772400" cy="182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algn="ctr">
              <a:buFont typeface="Wingdings 3" charset="2"/>
              <a:buNone/>
              <a:defRPr/>
            </a:pPr>
            <a:r>
              <a:rPr lang="uk-UA" sz="8800" b="1" dirty="0">
                <a:solidFill>
                  <a:schemeClr val="accent2">
                    <a:lumMod val="75000"/>
                  </a:schemeClr>
                </a:solidFill>
              </a:rPr>
              <a:t>МИНУЛЕ</a:t>
            </a:r>
            <a:endParaRPr lang="ru-RU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0091F81-95A8-4FF0-B918-1B5D26713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624" y="1935284"/>
            <a:ext cx="7772400" cy="90770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dirty="0"/>
              <a:t>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Основні засоби активізації пізнавальної діяльності учнів з біології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593A435-2502-4071-B9B8-E15957AEB5CC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2624459"/>
            <a:ext cx="4176464" cy="423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 fontScale="3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Font typeface="Wingdings 3" charset="2"/>
              <a:buChar char=""/>
              <a:defRPr/>
            </a:pPr>
            <a:r>
              <a:rPr lang="uk-UA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ru-RU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проблемний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виклад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матеріалу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; </a:t>
            </a:r>
          </a:p>
          <a:p>
            <a:pPr>
              <a:buFont typeface="Wingdings 3" charset="2"/>
              <a:buChar char=""/>
              <a:defRPr/>
            </a:pPr>
            <a:r>
              <a:rPr lang="uk-UA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-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нестандартне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проведення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заняття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; </a:t>
            </a:r>
          </a:p>
          <a:p>
            <a:pPr>
              <a:buFont typeface="Wingdings 3" charset="2"/>
              <a:buChar char=""/>
              <a:defRPr/>
            </a:pPr>
            <a:r>
              <a:rPr lang="uk-UA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-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використання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активних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форм і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методів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uk-UA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навчання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; </a:t>
            </a:r>
          </a:p>
          <a:p>
            <a:pPr>
              <a:buFont typeface="Wingdings 3" charset="2"/>
              <a:buChar char=""/>
              <a:defRPr/>
            </a:pPr>
            <a:r>
              <a:rPr lang="uk-UA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-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зв’язок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з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життям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і практикою; </a:t>
            </a:r>
          </a:p>
          <a:p>
            <a:pPr>
              <a:buFont typeface="Wingdings 3" charset="2"/>
              <a:buChar char=""/>
              <a:defRPr/>
            </a:pPr>
            <a:r>
              <a:rPr lang="uk-UA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-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емоційність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мотивації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та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викладання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матеріалу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; </a:t>
            </a:r>
          </a:p>
          <a:p>
            <a:pPr>
              <a:buFont typeface="Wingdings 3" charset="2"/>
              <a:buChar char=""/>
              <a:defRPr/>
            </a:pPr>
            <a:r>
              <a:rPr lang="uk-UA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-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творчі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завдання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; </a:t>
            </a:r>
          </a:p>
          <a:p>
            <a:pPr>
              <a:buFont typeface="Wingdings 3" charset="2"/>
              <a:buChar char=""/>
              <a:defRPr/>
            </a:pPr>
            <a:r>
              <a:rPr lang="uk-UA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-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використання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краєзнавчого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матеріалу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; </a:t>
            </a:r>
          </a:p>
          <a:p>
            <a:pPr>
              <a:buFont typeface="Wingdings 3" charset="2"/>
              <a:buChar char=""/>
              <a:defRPr/>
            </a:pPr>
            <a:r>
              <a:rPr lang="uk-UA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- 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робота з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наочними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посібниками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; </a:t>
            </a:r>
          </a:p>
          <a:p>
            <a:pPr>
              <a:buFont typeface="Wingdings 3" charset="2"/>
              <a:buChar char=""/>
              <a:defRPr/>
            </a:pPr>
            <a:r>
              <a:rPr lang="uk-UA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-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демонстрування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55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кінофільмів</a:t>
            </a:r>
            <a:r>
              <a:rPr lang="ru-RU" sz="55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;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F7161F8-9846-4C8B-A084-5ACD8C803BFB}"/>
              </a:ext>
            </a:extLst>
          </p:cNvPr>
          <p:cNvSpPr txBox="1">
            <a:spLocks noChangeArrowheads="1"/>
          </p:cNvSpPr>
          <p:nvPr/>
        </p:nvSpPr>
        <p:spPr>
          <a:xfrm>
            <a:off x="4211960" y="2624459"/>
            <a:ext cx="4932040" cy="4059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Font typeface="Wingdings 3" charset="2"/>
              <a:buChar char=""/>
              <a:defRPr/>
            </a:pPr>
            <a:r>
              <a:rPr lang="uk-UA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-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евристична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бесіда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; </a:t>
            </a:r>
          </a:p>
          <a:p>
            <a:pPr>
              <a:buFont typeface="Wingdings 3" charset="2"/>
              <a:buChar char=""/>
              <a:defRPr/>
            </a:pPr>
            <a:r>
              <a:rPr lang="uk-UA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-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диспути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та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дискусії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; </a:t>
            </a:r>
          </a:p>
          <a:p>
            <a:pPr>
              <a:buFont typeface="Wingdings 3" charset="2"/>
              <a:buChar char=""/>
              <a:defRPr/>
            </a:pPr>
            <a:r>
              <a:rPr lang="uk-UA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-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доповіді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повідомлення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та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реферати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учнів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; </a:t>
            </a:r>
          </a:p>
          <a:p>
            <a:pPr>
              <a:buFont typeface="Wingdings 3" charset="2"/>
              <a:buChar char=""/>
              <a:defRPr/>
            </a:pPr>
            <a:r>
              <a:rPr lang="uk-UA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-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використання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міжпредметних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зв’язків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; </a:t>
            </a:r>
          </a:p>
          <a:p>
            <a:pPr>
              <a:buFont typeface="Wingdings 3" charset="2"/>
              <a:buChar char=""/>
              <a:defRPr/>
            </a:pPr>
            <a:r>
              <a:rPr lang="uk-UA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-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проведення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дослідів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і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спостережень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;</a:t>
            </a:r>
          </a:p>
          <a:p>
            <a:pPr>
              <a:buFont typeface="Wingdings 3" charset="2"/>
              <a:buChar char=""/>
              <a:defRPr/>
            </a:pPr>
            <a:r>
              <a:rPr lang="uk-UA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-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самостійна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робота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учнів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; </a:t>
            </a:r>
          </a:p>
          <a:p>
            <a:pPr>
              <a:buFont typeface="Wingdings 3" charset="2"/>
              <a:buChar char=""/>
              <a:defRPr/>
            </a:pPr>
            <a:r>
              <a:rPr lang="uk-UA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-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цікаві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запитання-завдання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кросворди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чайнворди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; </a:t>
            </a:r>
          </a:p>
          <a:p>
            <a:pPr>
              <a:buFont typeface="Wingdings 3" charset="2"/>
              <a:buChar char=""/>
              <a:defRPr/>
            </a:pPr>
            <a:r>
              <a:rPr lang="uk-UA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-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ігрова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діяльність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; </a:t>
            </a:r>
          </a:p>
          <a:p>
            <a:pPr>
              <a:buFont typeface="Wingdings 3" charset="2"/>
              <a:buChar char=""/>
              <a:defRPr/>
            </a:pPr>
            <a:r>
              <a:rPr lang="uk-UA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-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проведення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екскурсій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; </a:t>
            </a:r>
          </a:p>
          <a:p>
            <a:pPr>
              <a:buFont typeface="Wingdings 3" charset="2"/>
              <a:buChar char=""/>
              <a:defRPr/>
            </a:pPr>
            <a:r>
              <a:rPr lang="uk-UA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-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заняття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на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навчально-дослідній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земельній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ділянці</a:t>
            </a:r>
            <a:r>
              <a:rPr lang="ru-RU" sz="3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352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11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A996E3-7947-47B2-8A07-7B829BDF7E6E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116632"/>
            <a:ext cx="7014484" cy="148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altLang="ko-KR" sz="8800" b="1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uk-UA" sz="8800" b="1" dirty="0">
                <a:solidFill>
                  <a:schemeClr val="accent2">
                    <a:lumMod val="75000"/>
                  </a:schemeClr>
                </a:solidFill>
              </a:rPr>
              <a:t>ьогодення</a:t>
            </a:r>
            <a:endParaRPr lang="ru-RU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E28FAF-BFFE-4A42-B372-0631F064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086" y="1291072"/>
            <a:ext cx="6115720" cy="620688"/>
          </a:xfrm>
        </p:spPr>
        <p:txBody>
          <a:bodyPr/>
          <a:lstStyle/>
          <a:p>
            <a:pPr algn="ctr" eaLnBrk="1" hangingPunct="1"/>
            <a:r>
              <a:rPr lang="uk-UA" altLang="ru-RU" sz="4400" dirty="0"/>
              <a:t> </a:t>
            </a:r>
            <a:r>
              <a:rPr lang="uk-UA" altLang="ru-RU" sz="2800" dirty="0"/>
              <a:t>Осягнути неосяжне…</a:t>
            </a:r>
            <a:endParaRPr lang="uk-UA" altLang="ru-RU" sz="2800" b="1" i="1" dirty="0">
              <a:latin typeface="Calibri" panose="020F050202020403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DE6F732-E0FB-4F0E-8D4C-57D8A647C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062148"/>
              </p:ext>
            </p:extLst>
          </p:nvPr>
        </p:nvGraphicFramePr>
        <p:xfrm>
          <a:off x="107504" y="1916832"/>
          <a:ext cx="8928992" cy="4671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8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7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3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Рік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Автор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Засіб активізації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3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2004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Шарапова Т. М.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uk-UA" sz="1800">
                          <a:effectLst/>
                        </a:rPr>
                        <a:t>Біологічні ігри, уроки-ігри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2005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Олійник</a:t>
                      </a:r>
                      <a:r>
                        <a:rPr lang="ru-RU" sz="1800" dirty="0">
                          <a:effectLst/>
                        </a:rPr>
                        <a:t> О.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uk-UA" sz="1800" dirty="0">
                          <a:effectLst/>
                        </a:rPr>
                        <a:t>Дидактична гра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2007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Цуруль</a:t>
                      </a:r>
                      <a:r>
                        <a:rPr lang="ru-RU" sz="1800" dirty="0">
                          <a:effectLst/>
                        </a:rPr>
                        <a:t> О. А., Яценко Н. В.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О</a:t>
                      </a:r>
                      <a:r>
                        <a:rPr lang="ru-RU" sz="1800" dirty="0" err="1">
                          <a:effectLst/>
                        </a:rPr>
                        <a:t>рганізаці</a:t>
                      </a:r>
                      <a:r>
                        <a:rPr lang="uk-UA" sz="1800" dirty="0">
                          <a:effectLst/>
                        </a:rPr>
                        <a:t>я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групової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парної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роботи</a:t>
                      </a:r>
                      <a:r>
                        <a:rPr lang="ru-RU" sz="1800" dirty="0">
                          <a:effectLst/>
                        </a:rPr>
                        <a:t> та </a:t>
                      </a:r>
                      <a:r>
                        <a:rPr lang="ru-RU" sz="1800" dirty="0" err="1">
                          <a:effectLst/>
                        </a:rPr>
                        <a:t>різних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видів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самостійних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робіт</a:t>
                      </a:r>
                      <a:r>
                        <a:rPr lang="uk-UA" sz="1800" dirty="0">
                          <a:effectLst/>
                        </a:rPr>
                        <a:t>, ігри, нетрадиційні </a:t>
                      </a:r>
                      <a:r>
                        <a:rPr lang="uk-UA" sz="1800" dirty="0" err="1">
                          <a:effectLst/>
                        </a:rPr>
                        <a:t>уроки</a:t>
                      </a:r>
                      <a:r>
                        <a:rPr lang="uk-UA" sz="1800" dirty="0">
                          <a:effectLst/>
                        </a:rPr>
                        <a:t>, інтерактивні вправи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2008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Грицай Н.Б.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Екскурсії, позакласні заходи, гуртки, індивідуальна позакласна робота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2011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Даниленко Є. В.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Дидактичні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комікси</a:t>
                      </a:r>
                      <a:r>
                        <a:rPr lang="ru-RU" sz="1800" dirty="0">
                          <a:effectLst/>
                        </a:rPr>
                        <a:t> з </a:t>
                      </a:r>
                      <a:r>
                        <a:rPr lang="ru-RU" sz="1800" dirty="0" err="1">
                          <a:effectLst/>
                        </a:rPr>
                        <a:t>біологі</a:t>
                      </a:r>
                      <a:r>
                        <a:rPr lang="uk-UA" sz="1800" dirty="0">
                          <a:effectLst/>
                        </a:rPr>
                        <a:t>ї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0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2013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Герасименко Я. І., </a:t>
                      </a:r>
                      <a:r>
                        <a:rPr lang="ru-RU" sz="1800" dirty="0" err="1">
                          <a:effectLst/>
                        </a:rPr>
                        <a:t>Цуруль</a:t>
                      </a:r>
                      <a:r>
                        <a:rPr lang="ru-RU" sz="1800" dirty="0">
                          <a:effectLst/>
                        </a:rPr>
                        <a:t> О. А.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</a:t>
                      </a:r>
                      <a:r>
                        <a:rPr lang="ru-RU" sz="1800" dirty="0" err="1">
                          <a:effectLst/>
                        </a:rPr>
                        <a:t>икористання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комп’ютера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дидактичних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ігор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групової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навчальної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діяльності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Панар</a:t>
                      </a:r>
                      <a:r>
                        <a:rPr lang="uk-UA" sz="1800">
                          <a:effectLst/>
                        </a:rPr>
                        <a:t>і</a:t>
                      </a:r>
                      <a:r>
                        <a:rPr lang="ru-RU" sz="1800">
                          <a:effectLst/>
                        </a:rPr>
                        <a:t>н </a:t>
                      </a:r>
                      <a:r>
                        <a:rPr lang="uk-UA" sz="1800">
                          <a:effectLst/>
                        </a:rPr>
                        <a:t>Є</a:t>
                      </a:r>
                      <a:r>
                        <a:rPr lang="ru-RU" sz="1800">
                          <a:effectLst/>
                        </a:rPr>
                        <a:t>., П</a:t>
                      </a:r>
                      <a:r>
                        <a:rPr lang="uk-UA" sz="1800">
                          <a:effectLst/>
                        </a:rPr>
                        <a:t>і</a:t>
                      </a:r>
                      <a:r>
                        <a:rPr lang="ru-RU" sz="1800">
                          <a:effectLst/>
                        </a:rPr>
                        <a:t>нс</a:t>
                      </a:r>
                      <a:r>
                        <a:rPr lang="uk-UA" sz="1800">
                          <a:effectLst/>
                        </a:rPr>
                        <a:t>ь</a:t>
                      </a:r>
                      <a:r>
                        <a:rPr lang="ru-RU" sz="1800">
                          <a:effectLst/>
                        </a:rPr>
                        <a:t>кий </a:t>
                      </a:r>
                      <a:r>
                        <a:rPr lang="uk-UA" sz="1800">
                          <a:effectLst/>
                        </a:rPr>
                        <a:t>О</a:t>
                      </a:r>
                      <a:r>
                        <a:rPr lang="ru-RU" sz="1800">
                          <a:effectLst/>
                        </a:rPr>
                        <a:t>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Засоби ІКТ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6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12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A996E3-7947-47B2-8A07-7B829BDF7E6E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116632"/>
            <a:ext cx="7014484" cy="148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altLang="ko-KR" sz="8800" b="1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uk-UA" sz="8800" b="1" dirty="0">
                <a:solidFill>
                  <a:schemeClr val="accent2">
                    <a:lumMod val="75000"/>
                  </a:schemeClr>
                </a:solidFill>
              </a:rPr>
              <a:t>ьогодення</a:t>
            </a:r>
            <a:endParaRPr lang="ru-RU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E28FAF-BFFE-4A42-B372-0631F064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086" y="1291072"/>
            <a:ext cx="6115720" cy="620688"/>
          </a:xfrm>
        </p:spPr>
        <p:txBody>
          <a:bodyPr/>
          <a:lstStyle/>
          <a:p>
            <a:pPr algn="ctr" eaLnBrk="1" hangingPunct="1"/>
            <a:r>
              <a:rPr lang="uk-UA" altLang="ru-RU" sz="4400" dirty="0"/>
              <a:t> </a:t>
            </a:r>
            <a:r>
              <a:rPr lang="uk-UA" altLang="ru-RU" sz="2800" dirty="0"/>
              <a:t>Осягнути неосяжне…</a:t>
            </a:r>
            <a:endParaRPr lang="uk-UA" altLang="ru-RU" sz="2800" b="1" i="1" dirty="0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524943"/>
              </p:ext>
            </p:extLst>
          </p:nvPr>
        </p:nvGraphicFramePr>
        <p:xfrm>
          <a:off x="215008" y="2420889"/>
          <a:ext cx="8928992" cy="911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8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7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3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1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2016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Борчук</a:t>
                      </a:r>
                      <a:r>
                        <a:rPr lang="ru-RU" sz="1800" dirty="0">
                          <a:effectLst/>
                        </a:rPr>
                        <a:t> М.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Дидактична гра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2017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Костюкевич</a:t>
                      </a:r>
                      <a:r>
                        <a:rPr lang="ru-RU" sz="1800" dirty="0">
                          <a:effectLst/>
                        </a:rPr>
                        <a:t> М. С.,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Грицай</a:t>
                      </a:r>
                      <a:r>
                        <a:rPr lang="ru-RU" sz="1800" dirty="0">
                          <a:effectLst/>
                        </a:rPr>
                        <a:t> Н. Б.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Інтерактивні методи навчання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339928"/>
              </p:ext>
            </p:extLst>
          </p:nvPr>
        </p:nvGraphicFramePr>
        <p:xfrm>
          <a:off x="179512" y="2060848"/>
          <a:ext cx="8964487" cy="334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6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Рік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Автор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Засіб активізації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01690"/>
              </p:ext>
            </p:extLst>
          </p:nvPr>
        </p:nvGraphicFramePr>
        <p:xfrm>
          <a:off x="251520" y="3356992"/>
          <a:ext cx="8892480" cy="3101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9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2017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Барабаш Л. М.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Інтегрований урок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2018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Кошелєв</a:t>
                      </a:r>
                      <a:r>
                        <a:rPr lang="ru-RU" sz="1800" dirty="0">
                          <a:effectLst/>
                        </a:rPr>
                        <a:t> О. І., </a:t>
                      </a:r>
                      <a:r>
                        <a:rPr lang="ru-RU" sz="1800" dirty="0" err="1">
                          <a:effectLst/>
                        </a:rPr>
                        <a:t>Копилова</a:t>
                      </a:r>
                      <a:r>
                        <a:rPr lang="ru-RU" sz="1800" dirty="0">
                          <a:effectLst/>
                        </a:rPr>
                        <a:t> Т. В., </a:t>
                      </a:r>
                      <a:r>
                        <a:rPr lang="ru-RU" sz="1800" dirty="0" err="1">
                          <a:effectLst/>
                        </a:rPr>
                        <a:t>Кошелєв</a:t>
                      </a:r>
                      <a:r>
                        <a:rPr lang="ru-RU" sz="1800" dirty="0">
                          <a:effectLst/>
                        </a:rPr>
                        <a:t> В. О., </a:t>
                      </a:r>
                      <a:r>
                        <a:rPr lang="ru-RU" sz="1800" dirty="0" err="1">
                          <a:effectLst/>
                        </a:rPr>
                        <a:t>Сімінько</a:t>
                      </a:r>
                      <a:r>
                        <a:rPr lang="ru-RU" sz="1800" dirty="0">
                          <a:effectLst/>
                        </a:rPr>
                        <a:t> А. В.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</a:t>
                      </a:r>
                      <a:r>
                        <a:rPr lang="ru-RU" sz="1800" dirty="0" err="1">
                          <a:effectLst/>
                        </a:rPr>
                        <a:t>етод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евристичної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бесіди</a:t>
                      </a:r>
                      <a:r>
                        <a:rPr lang="ru-RU" sz="1800" dirty="0">
                          <a:effectLst/>
                        </a:rPr>
                        <a:t>; </a:t>
                      </a:r>
                      <a:r>
                        <a:rPr lang="ru-RU" sz="1800" dirty="0" err="1">
                          <a:effectLst/>
                        </a:rPr>
                        <a:t>дискусійний</a:t>
                      </a:r>
                      <a:r>
                        <a:rPr lang="ru-RU" sz="1800" dirty="0">
                          <a:effectLst/>
                        </a:rPr>
                        <a:t>; метод </a:t>
                      </a:r>
                      <a:r>
                        <a:rPr lang="ru-RU" sz="1800" dirty="0" err="1">
                          <a:effectLst/>
                        </a:rPr>
                        <a:t>рольових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ігор</a:t>
                      </a:r>
                      <a:r>
                        <a:rPr lang="ru-RU" sz="1800" dirty="0">
                          <a:effectLst/>
                        </a:rPr>
                        <a:t>; метод про</a:t>
                      </a:r>
                      <a:r>
                        <a:rPr lang="uk-UA" sz="1800" dirty="0">
                          <a:effectLst/>
                        </a:rPr>
                        <a:t>є</a:t>
                      </a:r>
                      <a:r>
                        <a:rPr lang="ru-RU" sz="1800" dirty="0" err="1">
                          <a:effectLst/>
                        </a:rPr>
                        <a:t>ктів</a:t>
                      </a:r>
                      <a:r>
                        <a:rPr lang="ru-RU" sz="1800" dirty="0">
                          <a:effectLst/>
                        </a:rPr>
                        <a:t>; </a:t>
                      </a:r>
                      <a:r>
                        <a:rPr lang="ru-RU" sz="1800" dirty="0" err="1">
                          <a:effectLst/>
                        </a:rPr>
                        <a:t>використання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мультимедійних</a:t>
                      </a:r>
                      <a:r>
                        <a:rPr lang="ru-RU" sz="1800" dirty="0">
                          <a:effectLst/>
                        </a:rPr>
                        <a:t> (</a:t>
                      </a:r>
                      <a:r>
                        <a:rPr lang="ru-RU" sz="1800" dirty="0" err="1">
                          <a:effectLst/>
                        </a:rPr>
                        <a:t>комп’ютерних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r>
                        <a:rPr lang="ru-RU" sz="1800" dirty="0" err="1">
                          <a:effectLst/>
                        </a:rPr>
                        <a:t>технологій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2018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Слободяник</a:t>
                      </a:r>
                      <a:r>
                        <a:rPr lang="ru-RU" sz="1800" dirty="0">
                          <a:effectLst/>
                        </a:rPr>
                        <a:t> О. В.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Мобільні технології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2019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Горбулінська</a:t>
                      </a:r>
                      <a:r>
                        <a:rPr lang="ru-RU" sz="1800" dirty="0">
                          <a:effectLst/>
                        </a:rPr>
                        <a:t> С.,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Боднар</a:t>
                      </a:r>
                      <a:r>
                        <a:rPr lang="ru-RU" sz="1800" dirty="0">
                          <a:effectLst/>
                        </a:rPr>
                        <a:t> Л.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Використання п</a:t>
                      </a:r>
                      <a:r>
                        <a:rPr lang="ru-RU" sz="1800" dirty="0" err="1">
                          <a:effectLst/>
                        </a:rPr>
                        <a:t>роблемних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ситуацій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дидактичн</a:t>
                      </a:r>
                      <a:r>
                        <a:rPr lang="uk-UA" sz="1800" dirty="0" err="1">
                          <a:effectLst/>
                        </a:rPr>
                        <a:t>их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іг</a:t>
                      </a:r>
                      <a:r>
                        <a:rPr lang="uk-UA" sz="1800" dirty="0">
                          <a:effectLst/>
                        </a:rPr>
                        <a:t>о</a:t>
                      </a:r>
                      <a:r>
                        <a:rPr lang="ru-RU" sz="1800" dirty="0">
                          <a:effectLst/>
                        </a:rPr>
                        <a:t>р і </a:t>
                      </a:r>
                      <a:r>
                        <a:rPr lang="ru-RU" sz="1800" dirty="0" err="1">
                          <a:effectLst/>
                        </a:rPr>
                        <a:t>дискус</a:t>
                      </a:r>
                      <a:r>
                        <a:rPr lang="uk-UA" sz="1800" dirty="0" err="1">
                          <a:effectLst/>
                        </a:rPr>
                        <a:t>ій</a:t>
                      </a:r>
                      <a:r>
                        <a:rPr lang="uk-UA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бесід</a:t>
                      </a:r>
                      <a:r>
                        <a:rPr lang="uk-UA" sz="1800" dirty="0">
                          <a:effectLst/>
                        </a:rPr>
                        <a:t>и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наочн</a:t>
                      </a:r>
                      <a:r>
                        <a:rPr lang="uk-UA" sz="1800" dirty="0">
                          <a:effectLst/>
                        </a:rPr>
                        <a:t>ого</a:t>
                      </a:r>
                      <a:r>
                        <a:rPr lang="ru-RU" sz="1800" dirty="0">
                          <a:effectLst/>
                        </a:rPr>
                        <a:t> показ</a:t>
                      </a:r>
                      <a:r>
                        <a:rPr lang="uk-UA" sz="1800" dirty="0">
                          <a:effectLst/>
                        </a:rPr>
                        <a:t>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55327"/>
              </p:ext>
            </p:extLst>
          </p:nvPr>
        </p:nvGraphicFramePr>
        <p:xfrm>
          <a:off x="251520" y="6381328"/>
          <a:ext cx="8892480" cy="476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9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2019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Салука</a:t>
                      </a:r>
                      <a:r>
                        <a:rPr lang="ru-RU" sz="1800" dirty="0">
                          <a:effectLst/>
                        </a:rPr>
                        <a:t> Н. М., </a:t>
                      </a:r>
                      <a:r>
                        <a:rPr lang="ru-RU" sz="1800" dirty="0" err="1">
                          <a:effectLst/>
                        </a:rPr>
                        <a:t>Грицай</a:t>
                      </a:r>
                      <a:r>
                        <a:rPr lang="ru-RU" sz="1800" dirty="0">
                          <a:effectLst/>
                        </a:rPr>
                        <a:t> Н. Б.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Використання комп’ютерних технологій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665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13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A996E3-7947-47B2-8A07-7B829BDF7E6E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116632"/>
            <a:ext cx="7014484" cy="148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altLang="ko-KR" sz="8800" b="1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uk-UA" sz="8800" b="1" dirty="0">
                <a:solidFill>
                  <a:schemeClr val="accent2">
                    <a:lumMod val="75000"/>
                  </a:schemeClr>
                </a:solidFill>
              </a:rPr>
              <a:t>ьогодення</a:t>
            </a:r>
            <a:endParaRPr lang="ru-RU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E28FAF-BFFE-4A42-B372-0631F064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086" y="1291072"/>
            <a:ext cx="6115720" cy="620688"/>
          </a:xfrm>
        </p:spPr>
        <p:txBody>
          <a:bodyPr/>
          <a:lstStyle/>
          <a:p>
            <a:pPr algn="ctr" eaLnBrk="1" hangingPunct="1"/>
            <a:r>
              <a:rPr lang="uk-UA" altLang="ru-RU" sz="4400" dirty="0"/>
              <a:t> </a:t>
            </a:r>
            <a:r>
              <a:rPr lang="uk-UA" altLang="ru-RU" sz="2800" dirty="0"/>
              <a:t>Осягнути неосяжне…</a:t>
            </a:r>
            <a:endParaRPr lang="uk-UA" altLang="ru-RU" sz="2800" b="1" i="1" dirty="0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502536"/>
              </p:ext>
            </p:extLst>
          </p:nvPr>
        </p:nvGraphicFramePr>
        <p:xfrm>
          <a:off x="179513" y="2204864"/>
          <a:ext cx="8964487" cy="334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6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Рік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Автор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Засіб активізації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49CC3E0-F953-47F6-BAF3-8EB28D655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441427"/>
              </p:ext>
            </p:extLst>
          </p:nvPr>
        </p:nvGraphicFramePr>
        <p:xfrm>
          <a:off x="179512" y="2564904"/>
          <a:ext cx="8964488" cy="1726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2019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Константиненко Л. А.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С</a:t>
                      </a:r>
                      <a:r>
                        <a:rPr lang="ru-RU" sz="1800" dirty="0" err="1">
                          <a:effectLst/>
                        </a:rPr>
                        <a:t>труктурно-логічн</a:t>
                      </a:r>
                      <a:r>
                        <a:rPr lang="uk-UA" sz="1800" dirty="0">
                          <a:effectLst/>
                        </a:rPr>
                        <a:t>і</a:t>
                      </a:r>
                      <a:r>
                        <a:rPr lang="ru-RU" sz="1800" dirty="0">
                          <a:effectLst/>
                        </a:rPr>
                        <a:t> схем</a:t>
                      </a:r>
                      <a:r>
                        <a:rPr lang="uk-UA" sz="1800" dirty="0">
                          <a:effectLst/>
                        </a:rPr>
                        <a:t>и</a:t>
                      </a:r>
                      <a:r>
                        <a:rPr lang="ru-RU" sz="1800" dirty="0">
                          <a:effectLst/>
                        </a:rPr>
                        <a:t> і таблиц</a:t>
                      </a:r>
                      <a:r>
                        <a:rPr lang="uk-UA" sz="1800" dirty="0">
                          <a:effectLst/>
                        </a:rPr>
                        <a:t>і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2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Назаренко Н.,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Григоренко О.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</a:t>
                      </a:r>
                      <a:r>
                        <a:rPr lang="ru-RU" sz="1800" dirty="0" err="1">
                          <a:effectLst/>
                        </a:rPr>
                        <a:t>роблемні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методи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навчання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диференціаці</a:t>
                      </a:r>
                      <a:r>
                        <a:rPr lang="uk-UA" sz="1800" dirty="0">
                          <a:effectLst/>
                        </a:rPr>
                        <a:t>я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завдань</a:t>
                      </a:r>
                      <a:r>
                        <a:rPr lang="ru-RU" sz="1800" dirty="0">
                          <a:effectLst/>
                        </a:rPr>
                        <a:t> для </a:t>
                      </a:r>
                      <a:r>
                        <a:rPr lang="ru-RU" sz="1800" dirty="0" err="1">
                          <a:effectLst/>
                        </a:rPr>
                        <a:t>самостійної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пізнавальної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діяльності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учнів</a:t>
                      </a:r>
                      <a:r>
                        <a:rPr lang="ru-RU" sz="1800" dirty="0">
                          <a:effectLst/>
                        </a:rPr>
                        <a:t> з </a:t>
                      </a:r>
                      <a:r>
                        <a:rPr lang="ru-RU" sz="1800" dirty="0" err="1">
                          <a:effectLst/>
                        </a:rPr>
                        <a:t>біології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використання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групових</a:t>
                      </a:r>
                      <a:r>
                        <a:rPr lang="ru-RU" sz="1800" dirty="0">
                          <a:effectLst/>
                        </a:rPr>
                        <a:t> форм </a:t>
                      </a:r>
                      <a:r>
                        <a:rPr lang="ru-RU" sz="1800" dirty="0" err="1">
                          <a:effectLst/>
                        </a:rPr>
                        <a:t>роботи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751018"/>
              </p:ext>
            </p:extLst>
          </p:nvPr>
        </p:nvGraphicFramePr>
        <p:xfrm>
          <a:off x="168990" y="4365104"/>
          <a:ext cx="8964489" cy="1887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0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1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Литвинова С. Г.,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Лебеденко Л. В.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Використання комп’ютерного моделювання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Шмиголь</a:t>
                      </a:r>
                      <a:r>
                        <a:rPr lang="ru-RU" sz="1800" dirty="0">
                          <a:effectLst/>
                        </a:rPr>
                        <a:t> І., </a:t>
                      </a:r>
                      <a:r>
                        <a:rPr lang="ru-RU" sz="1800" dirty="0" err="1">
                          <a:effectLst/>
                        </a:rPr>
                        <a:t>Шипоша</a:t>
                      </a:r>
                      <a:r>
                        <a:rPr lang="ru-RU" sz="1800" dirty="0">
                          <a:effectLst/>
                        </a:rPr>
                        <a:t> А.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Дистанційні лабораторні роботи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Легостаєва</a:t>
                      </a:r>
                      <a:r>
                        <a:rPr lang="ru-RU" sz="1800" dirty="0">
                          <a:effectLst/>
                        </a:rPr>
                        <a:t> Т. В., Мороз С. М.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Екскурсії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672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14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A996E3-7947-47B2-8A07-7B829BDF7E6E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116632"/>
            <a:ext cx="7014484" cy="148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altLang="ko-KR" sz="8800" b="1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uk-UA" sz="8800" b="1" dirty="0">
                <a:solidFill>
                  <a:schemeClr val="accent2">
                    <a:lumMod val="75000"/>
                  </a:schemeClr>
                </a:solidFill>
              </a:rPr>
              <a:t>ьогодення</a:t>
            </a:r>
            <a:endParaRPr lang="ru-RU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E28FAF-BFFE-4A42-B372-0631F064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086" y="1291072"/>
            <a:ext cx="6115720" cy="620688"/>
          </a:xfrm>
        </p:spPr>
        <p:txBody>
          <a:bodyPr/>
          <a:lstStyle/>
          <a:p>
            <a:pPr algn="ctr" eaLnBrk="1" hangingPunct="1"/>
            <a:r>
              <a:rPr lang="uk-UA" altLang="ru-RU" sz="4400" dirty="0"/>
              <a:t> </a:t>
            </a:r>
            <a:r>
              <a:rPr lang="uk-UA" altLang="ru-RU" sz="2800" dirty="0"/>
              <a:t>Осягнути неосяжне…</a:t>
            </a:r>
            <a:endParaRPr lang="uk-UA" altLang="ru-RU" sz="2800" b="1" i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3DB0018-C6BB-466A-B1A7-BCC7E4575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423244"/>
              </p:ext>
            </p:extLst>
          </p:nvPr>
        </p:nvGraphicFramePr>
        <p:xfrm>
          <a:off x="179511" y="2060848"/>
          <a:ext cx="8856985" cy="4536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0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6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Рік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Автор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Засіб активізації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2020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Легостаєва</a:t>
                      </a:r>
                      <a:r>
                        <a:rPr lang="ru-RU" sz="1800" dirty="0">
                          <a:effectLst/>
                        </a:rPr>
                        <a:t> Т. В., Богданова В. М.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Методи випереджувального навчання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Патока В. В.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Ділові ігри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6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Смерека Х. В., Жирська Г. Я.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Ігрова діяльність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Шмиголь І., Лаврик М.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Метод </a:t>
                      </a:r>
                      <a:r>
                        <a:rPr lang="uk-UA" sz="1800" dirty="0" err="1">
                          <a:effectLst/>
                        </a:rPr>
                        <a:t>проєктів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6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Лечаченко С. А., Барна Л. С. 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Прийоми мнемотехніки і ейдетики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Ілларіонова Л. Г.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Дидактичні ігри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976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15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FD8E75-2DA6-437E-89E1-CF2BC2239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148" y="548680"/>
            <a:ext cx="5683672" cy="936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Методи АПД</a:t>
            </a:r>
            <a:endParaRPr lang="uk-UA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48B07A7-B1EA-4BAB-AD63-5DE625CFA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68" y="2060848"/>
            <a:ext cx="7772400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altLang="ru-RU" sz="32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методи проблемного навчання;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altLang="ru-RU" sz="32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використання цікавого матеріалу;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altLang="ru-RU" sz="32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організація самостійної роботи учнів;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altLang="ru-RU" sz="32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проведення біологічних ігор;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altLang="ru-RU" sz="32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екскурсії;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altLang="ru-RU" sz="32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проведення дослідів;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altLang="ru-RU" sz="32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робота з </a:t>
            </a:r>
            <a:r>
              <a:rPr lang="uk-UA" altLang="ru-RU" sz="32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комп</a:t>
            </a:r>
            <a:r>
              <a:rPr lang="en-US" altLang="ru-RU" sz="32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’</a:t>
            </a:r>
            <a:r>
              <a:rPr lang="uk-UA" altLang="ru-RU" sz="32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ютером</a:t>
            </a:r>
            <a:r>
              <a:rPr lang="uk-UA" altLang="ru-RU" sz="32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altLang="ru-RU" sz="32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моделювання явищ і процесів.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uk-UA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304738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16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315511"/>
            <a:ext cx="27331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Біологічні</a:t>
            </a:r>
          </a:p>
          <a:p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комікси </a:t>
            </a:r>
            <a:endParaRPr lang="ru-RU" sz="4000" dirty="0"/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5BD79B6F-B8F2-4AEC-89B4-D34B19790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6632"/>
            <a:ext cx="5400600" cy="662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192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17</a:t>
            </a:fld>
            <a:endParaRPr kern="0">
              <a:solidFill>
                <a:srgbClr val="999999"/>
              </a:solidFill>
            </a:endParaRPr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E19E61C8-56F4-4EE6-82C7-EAE3D634B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1296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407708"/>
            <a:ext cx="561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Прийоми ейдетики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41875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18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3249D86-CC9A-4407-8BBF-640F1E786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988840"/>
            <a:ext cx="9001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uk-UA" altLang="ru-RU" sz="2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М 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uk-UA" altLang="ru-RU" sz="2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Е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uk-UA" altLang="ru-RU" sz="2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Н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uk-UA" altLang="ru-RU" sz="2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Т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uk-UA" altLang="ru-RU" sz="2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uk-UA" altLang="ru-RU" sz="2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Л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uk-UA" altLang="ru-RU" sz="2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Ь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uk-UA" altLang="ru-RU" sz="2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Н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uk-UA" altLang="ru-RU" sz="2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А</a:t>
            </a:r>
          </a:p>
        </p:txBody>
      </p:sp>
      <p:pic>
        <p:nvPicPr>
          <p:cNvPr id="4" name="Picture 5" descr="novyj_risunok">
            <a:extLst>
              <a:ext uri="{FF2B5EF4-FFF2-40B4-BE49-F238E27FC236}">
                <a16:creationId xmlns:a16="http://schemas.microsoft.com/office/drawing/2014/main" id="{C8227C0F-BDFD-4188-BE80-B4925BD48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r="9642"/>
          <a:stretch/>
        </p:blipFill>
        <p:spPr bwMode="auto">
          <a:xfrm>
            <a:off x="1691680" y="116632"/>
            <a:ext cx="7272808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5397" y="2989691"/>
            <a:ext cx="44435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2800" b="1" dirty="0">
                <a:solidFill>
                  <a:srgbClr val="004430">
                    <a:lumMod val="90000"/>
                    <a:lumOff val="10000"/>
                  </a:srgbClr>
                </a:solidFill>
                <a:latin typeface="Arial" panose="020B0604020202020204" pitchFamily="34" charset="0"/>
              </a:rPr>
              <a:t>К</a:t>
            </a:r>
          </a:p>
          <a:p>
            <a:r>
              <a:rPr lang="uk-UA" sz="2800" b="1" dirty="0">
                <a:solidFill>
                  <a:srgbClr val="004430">
                    <a:lumMod val="90000"/>
                    <a:lumOff val="10000"/>
                  </a:srgbClr>
                </a:solidFill>
                <a:latin typeface="Arial" panose="020B0604020202020204" pitchFamily="34" charset="0"/>
              </a:rPr>
              <a:t>А</a:t>
            </a:r>
          </a:p>
          <a:p>
            <a:r>
              <a:rPr lang="uk-UA" sz="2800" b="1" dirty="0">
                <a:solidFill>
                  <a:srgbClr val="004430">
                    <a:lumMod val="90000"/>
                    <a:lumOff val="10000"/>
                  </a:srgbClr>
                </a:solidFill>
                <a:latin typeface="Arial" panose="020B0604020202020204" pitchFamily="34" charset="0"/>
              </a:rPr>
              <a:t>Р</a:t>
            </a:r>
          </a:p>
          <a:p>
            <a:r>
              <a:rPr lang="uk-UA" sz="2800" b="1" dirty="0">
                <a:solidFill>
                  <a:srgbClr val="004430">
                    <a:lumMod val="90000"/>
                    <a:lumOff val="10000"/>
                  </a:srgbClr>
                </a:solidFill>
                <a:latin typeface="Arial" panose="020B0604020202020204" pitchFamily="34" charset="0"/>
              </a:rPr>
              <a:t>Т</a:t>
            </a:r>
          </a:p>
          <a:p>
            <a:r>
              <a:rPr lang="uk-UA" sz="2800" b="1" dirty="0">
                <a:solidFill>
                  <a:srgbClr val="004430">
                    <a:lumMod val="90000"/>
                    <a:lumOff val="10000"/>
                  </a:srgbClr>
                </a:solidFill>
                <a:latin typeface="Arial" panose="020B0604020202020204" pitchFamily="34" charset="0"/>
              </a:rPr>
              <a:t>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533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19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E4481B-A47F-4086-AB8B-AD5E3C3D2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332656"/>
            <a:ext cx="6192688" cy="792088"/>
          </a:xfrm>
        </p:spPr>
        <p:txBody>
          <a:bodyPr/>
          <a:lstStyle/>
          <a:p>
            <a:pPr algn="ctr" eaLnBrk="1" hangingPunct="1"/>
            <a:r>
              <a:rPr lang="uk-UA" altLang="ru-RU" sz="4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Метод “ФІШБОУН”  </a:t>
            </a:r>
          </a:p>
        </p:txBody>
      </p:sp>
      <p:pic>
        <p:nvPicPr>
          <p:cNvPr id="4" name="Picture 5" descr="ÐÐ ÐÐÐÐÐÐ&#10;ÐÐÐ¡ÐÐÐÐÐ&#10;Ð¤ÐÐÐ¢Ð&#10;ÐÐ ÐÐ§ÐÐÐ&#10;Ð¯Ðº Ð¼Ð¾Ð¶Ðµ&#10;ÑÐ¸ÑÐ¾Ð·Ð¾Ð»Ñ&#10;Ð±ÑÑÐ¸&#10;Ð¾Ð´Ð½Ð¾ÑÐ°ÑÐ½Ð¾&#10;Ð²âÑÐ·ÐºÐ¸Ð¼ Ñ&#10;Ð¿ÑÑÐ¶Ð½Ð¸Ð¼?&#10;ÐÐ¾Ð½Ð° Ð¼Ð¾Ð¶Ðµ Ð±ÑÑÐ¸ ÑÐ°ÐºÐ¾Ñ:&#10; ">
            <a:extLst>
              <a:ext uri="{FF2B5EF4-FFF2-40B4-BE49-F238E27FC236}">
                <a16:creationId xmlns:a16="http://schemas.microsoft.com/office/drawing/2014/main" id="{8B69AFCB-D744-4030-978A-4838CF584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5" y="1281926"/>
            <a:ext cx="8784975" cy="542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7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2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260648"/>
            <a:ext cx="70567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Вправа</a:t>
            </a:r>
            <a:r>
              <a:rPr lang="ru-RU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«</a:t>
            </a:r>
            <a:r>
              <a:rPr lang="ru-RU" sz="2800" b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Будинок</a:t>
            </a:r>
            <a:r>
              <a:rPr lang="ru-RU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»</a:t>
            </a:r>
          </a:p>
          <a:p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Для того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щоб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визначити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хто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з нас як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орієнтується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у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темі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заняття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пропоную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виконати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вправу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: «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Будинок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».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Будинок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символізує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тему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сьогоднішнього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заняття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. Подумайте і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розмістіть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свою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картку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там, де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ви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зараз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перебуваєте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відносно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поняття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«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активізація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пізнавальної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діяльності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учнів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».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Якщо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Ви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зовсім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не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знайомі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 з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цим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поняттям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–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ви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поза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будинком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;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якщо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чули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і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знаєте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але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ще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не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застосовували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–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біля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будинку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; 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якщо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вже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використовували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у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практиці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–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сміливо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заходьте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до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будинку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але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визначте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рівень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якого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досягли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311787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20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487FA2A-607F-4884-9848-DCD2ED3D6438}"/>
              </a:ext>
            </a:extLst>
          </p:cNvPr>
          <p:cNvSpPr txBox="1">
            <a:spLocks noChangeArrowheads="1"/>
          </p:cNvSpPr>
          <p:nvPr/>
        </p:nvSpPr>
        <p:spPr>
          <a:xfrm>
            <a:off x="2843808" y="252954"/>
            <a:ext cx="5476602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altLang="ko-KR" sz="4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uk-UA" sz="4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Майбутнє</a:t>
            </a:r>
            <a:endParaRPr lang="ru-RU" sz="4800" b="1" dirty="0">
              <a:solidFill>
                <a:schemeClr val="accent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C0E1F3-4A93-4EB0-939F-49355B424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142694"/>
            <a:ext cx="6620272" cy="1278194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uk-UA" sz="3200" dirty="0"/>
              <a:t> </a:t>
            </a: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Основні тренди в освіті 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(за Анною-Марією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Богосвятською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[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]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) 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uk-UA" altLang="ko-KR" sz="2700" dirty="0">
                <a:cs typeface="HY그래픽M"/>
              </a:rPr>
              <a:t>№1. Цифрові технології в освіті</a:t>
            </a:r>
            <a:endParaRPr lang="uk-UA" sz="27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8" descr="https://bogosvyatska.files.wordpress.com/2019/08/2-d0a6d0b8d184d180d0bed0b2d196-d182d0b5d185d0bdd0bed0bbd0bed0b3d196d197.jpg">
            <a:extLst>
              <a:ext uri="{FF2B5EF4-FFF2-40B4-BE49-F238E27FC236}">
                <a16:creationId xmlns:a16="http://schemas.microsoft.com/office/drawing/2014/main" id="{06CD434C-C5AC-46C1-BB36-23FB866B6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784976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466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21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487FA2A-607F-4884-9848-DCD2ED3D6438}"/>
              </a:ext>
            </a:extLst>
          </p:cNvPr>
          <p:cNvSpPr txBox="1">
            <a:spLocks noChangeArrowheads="1"/>
          </p:cNvSpPr>
          <p:nvPr/>
        </p:nvSpPr>
        <p:spPr>
          <a:xfrm>
            <a:off x="2843808" y="252954"/>
            <a:ext cx="5476602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altLang="ko-KR" sz="4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uk-UA" sz="4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Майбутнє</a:t>
            </a:r>
            <a:endParaRPr lang="ru-RU" sz="4800" b="1" dirty="0">
              <a:solidFill>
                <a:schemeClr val="accent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C0E1F3-4A93-4EB0-939F-49355B424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142694"/>
            <a:ext cx="6620272" cy="1278194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uk-UA" sz="3200" dirty="0"/>
              <a:t> </a:t>
            </a: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Основні тренди в освіті 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(за Анною-Марією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Богосвятською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[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]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) 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uk-UA" altLang="ko-KR" sz="2700" dirty="0">
                <a:cs typeface="HY그래픽M"/>
              </a:rPr>
              <a:t>№2. </a:t>
            </a:r>
            <a:r>
              <a:rPr lang="uk-UA" altLang="ko-KR" sz="2700" dirty="0" err="1">
                <a:cs typeface="HY그래픽M"/>
              </a:rPr>
              <a:t>Гейміфікація</a:t>
            </a:r>
            <a:r>
              <a:rPr lang="uk-UA" altLang="ko-KR" sz="2700" dirty="0">
                <a:cs typeface="HY그래픽M"/>
              </a:rPr>
              <a:t> навчання</a:t>
            </a:r>
            <a:endParaRPr lang="uk-UA" sz="27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EE65BD94-8E16-4C66-B1D0-5E8C8875C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56895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02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22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487FA2A-607F-4884-9848-DCD2ED3D6438}"/>
              </a:ext>
            </a:extLst>
          </p:cNvPr>
          <p:cNvSpPr txBox="1">
            <a:spLocks noChangeArrowheads="1"/>
          </p:cNvSpPr>
          <p:nvPr/>
        </p:nvSpPr>
        <p:spPr>
          <a:xfrm>
            <a:off x="2843808" y="252954"/>
            <a:ext cx="5476602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altLang="ko-KR" sz="4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uk-UA" sz="4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Майбутнє</a:t>
            </a:r>
            <a:endParaRPr lang="ru-RU" sz="4800" b="1" dirty="0">
              <a:solidFill>
                <a:schemeClr val="accent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C0E1F3-4A93-4EB0-939F-49355B424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142694"/>
            <a:ext cx="6620272" cy="1278194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uk-UA" sz="3200" dirty="0"/>
              <a:t> </a:t>
            </a: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Основні тренди в освіті 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(за Анною-Марією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Богосвятською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[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]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) 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uk-UA" altLang="ko-KR" sz="2700" dirty="0">
                <a:cs typeface="HY그래픽M"/>
              </a:rPr>
              <a:t>№2. </a:t>
            </a:r>
            <a:r>
              <a:rPr lang="uk-UA" altLang="ko-KR" sz="2700" dirty="0" err="1">
                <a:cs typeface="HY그래픽M"/>
              </a:rPr>
              <a:t>Гейміфікація</a:t>
            </a:r>
            <a:r>
              <a:rPr lang="uk-UA" altLang="ko-KR" sz="2700" dirty="0">
                <a:cs typeface="HY그래픽M"/>
              </a:rPr>
              <a:t> навчання</a:t>
            </a:r>
            <a:endParaRPr lang="uk-UA" sz="27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708920"/>
            <a:ext cx="878497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8EC641"/>
              </a:buClr>
              <a:buSzPts val="3000"/>
              <a:defRPr/>
            </a:pP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Що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привносить у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навчання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гейміфікація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:</a:t>
            </a:r>
          </a:p>
          <a:p>
            <a:pPr marL="457200" lvl="0" indent="-419100">
              <a:spcBef>
                <a:spcPts val="600"/>
              </a:spcBef>
              <a:buClr>
                <a:srgbClr val="8EC641"/>
              </a:buClr>
              <a:buSzPts val="3000"/>
              <a:buFont typeface="Wingdings 3" charset="2"/>
              <a:buChar char=""/>
              <a:defRPr/>
            </a:pP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–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Геймплей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має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пізнавальну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користь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,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оскільки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, як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виявляється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,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ігри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покращують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увагу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,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здатність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концентруватися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і час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реакції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;</a:t>
            </a:r>
          </a:p>
          <a:p>
            <a:pPr marL="457200" lvl="0" indent="-419100">
              <a:spcBef>
                <a:spcPts val="600"/>
              </a:spcBef>
              <a:buClr>
                <a:srgbClr val="8EC641"/>
              </a:buClr>
              <a:buSzPts val="3000"/>
              <a:buFont typeface="Wingdings 3" charset="2"/>
              <a:buChar char=""/>
              <a:defRPr/>
            </a:pP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–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Ігри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позитивно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впливають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на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мотивацію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, тому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що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розвиток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за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допомогою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ігор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приводить до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поступового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навчання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і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нарощування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досягнень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;</a:t>
            </a:r>
          </a:p>
          <a:p>
            <a:pPr marL="457200" lvl="0" indent="-419100">
              <a:spcBef>
                <a:spcPts val="600"/>
              </a:spcBef>
              <a:buClr>
                <a:srgbClr val="8EC641"/>
              </a:buClr>
              <a:buSzPts val="3000"/>
              <a:buFont typeface="Wingdings 3" charset="2"/>
              <a:buChar char=""/>
              <a:defRPr/>
            </a:pP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–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Ігри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мають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емоційну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користь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– вони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підвищують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настрій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і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укріплюють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позитивний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</a:t>
            </a:r>
            <a:r>
              <a:rPr lang="ru-RU" sz="2400" kern="0" dirty="0" err="1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емоційний</a:t>
            </a:r>
            <a:r>
              <a:rPr lang="ru-RU" sz="2400" kern="0" dirty="0">
                <a:solidFill>
                  <a:srgbClr val="666666">
                    <a:lumMod val="75000"/>
                    <a:lumOff val="25000"/>
                  </a:srgbClr>
                </a:solidFill>
                <a:latin typeface="Roboto"/>
                <a:sym typeface="Roboto"/>
              </a:rPr>
              <a:t> стан.</a:t>
            </a:r>
          </a:p>
        </p:txBody>
      </p:sp>
    </p:spTree>
    <p:extLst>
      <p:ext uri="{BB962C8B-B14F-4D97-AF65-F5344CB8AC3E}">
        <p14:creationId xmlns:p14="http://schemas.microsoft.com/office/powerpoint/2010/main" val="2070200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23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487FA2A-607F-4884-9848-DCD2ED3D6438}"/>
              </a:ext>
            </a:extLst>
          </p:cNvPr>
          <p:cNvSpPr txBox="1">
            <a:spLocks noChangeArrowheads="1"/>
          </p:cNvSpPr>
          <p:nvPr/>
        </p:nvSpPr>
        <p:spPr>
          <a:xfrm>
            <a:off x="2843808" y="252954"/>
            <a:ext cx="5476602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altLang="ko-KR" sz="4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uk-UA" sz="4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Майбутнє</a:t>
            </a:r>
            <a:endParaRPr lang="ru-RU" sz="4800" b="1" dirty="0">
              <a:solidFill>
                <a:schemeClr val="accent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C0E1F3-4A93-4EB0-939F-49355B424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142694"/>
            <a:ext cx="6620272" cy="1278194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uk-UA" sz="3200" dirty="0"/>
              <a:t> </a:t>
            </a: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Основні тренди в освіті 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(за Анною-Марією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Богосвятською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[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]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) 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uk-UA" altLang="ko-KR" sz="2700" dirty="0">
                <a:cs typeface="HY그래픽M"/>
              </a:rPr>
              <a:t>№ 3. Розвиток креативності</a:t>
            </a:r>
            <a:endParaRPr lang="uk-UA" sz="27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8A7E636E-755C-4DFF-8D5B-FC2470AFFE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1"/>
          <a:stretch/>
        </p:blipFill>
        <p:spPr bwMode="auto">
          <a:xfrm>
            <a:off x="179512" y="2377746"/>
            <a:ext cx="8784976" cy="436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828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24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487FA2A-607F-4884-9848-DCD2ED3D6438}"/>
              </a:ext>
            </a:extLst>
          </p:cNvPr>
          <p:cNvSpPr txBox="1">
            <a:spLocks noChangeArrowheads="1"/>
          </p:cNvSpPr>
          <p:nvPr/>
        </p:nvSpPr>
        <p:spPr>
          <a:xfrm>
            <a:off x="2843808" y="252954"/>
            <a:ext cx="5476602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altLang="ko-KR" sz="4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uk-UA" sz="4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Майбутнє</a:t>
            </a:r>
            <a:endParaRPr lang="ru-RU" sz="4800" b="1" dirty="0">
              <a:solidFill>
                <a:schemeClr val="accent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C0E1F3-4A93-4EB0-939F-49355B424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142694"/>
            <a:ext cx="6620272" cy="1278194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uk-UA" sz="3200" dirty="0"/>
              <a:t> </a:t>
            </a: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Основні тренди в освіті 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(за Анною-Марією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Богосвятською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[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]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) 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uk-UA" altLang="ko-KR" sz="2700" dirty="0">
                <a:cs typeface="HY그래픽M"/>
              </a:rPr>
              <a:t>№ 4. </a:t>
            </a:r>
            <a:r>
              <a:rPr lang="en-US" altLang="ru-RU" sz="2800" dirty="0"/>
              <a:t>STEAM-</a:t>
            </a:r>
            <a:r>
              <a:rPr lang="ru-RU" altLang="ru-RU" sz="2800" dirty="0" err="1"/>
              <a:t>освіта</a:t>
            </a:r>
            <a:endParaRPr lang="uk-UA" sz="27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70AB6176-D62D-41C2-81D3-986F91B4E6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" b="5675"/>
          <a:stretch/>
        </p:blipFill>
        <p:spPr bwMode="auto">
          <a:xfrm>
            <a:off x="107504" y="2348880"/>
            <a:ext cx="8928992" cy="438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296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487FA2A-607F-4884-9848-DCD2ED3D6438}"/>
              </a:ext>
            </a:extLst>
          </p:cNvPr>
          <p:cNvSpPr txBox="1">
            <a:spLocks noChangeArrowheads="1"/>
          </p:cNvSpPr>
          <p:nvPr/>
        </p:nvSpPr>
        <p:spPr>
          <a:xfrm>
            <a:off x="2843808" y="252954"/>
            <a:ext cx="5476602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altLang="ko-KR" sz="4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uk-UA" sz="4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Майбутнє</a:t>
            </a:r>
            <a:endParaRPr lang="ru-RU" sz="4800" b="1" dirty="0">
              <a:solidFill>
                <a:schemeClr val="accent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C0E1F3-4A93-4EB0-939F-49355B424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142694"/>
            <a:ext cx="6620272" cy="1278194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uk-UA" sz="3200" dirty="0"/>
              <a:t> </a:t>
            </a: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Основні тренди в освіті 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(за Анною-Марією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Богосвятською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[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]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) 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uk-UA" altLang="ko-KR" sz="2700" dirty="0">
                <a:cs typeface="HY그래픽M"/>
              </a:rPr>
              <a:t>№ 4. </a:t>
            </a:r>
            <a:r>
              <a:rPr lang="en-US" altLang="ru-RU" sz="2800" dirty="0"/>
              <a:t>STEAM-</a:t>
            </a:r>
            <a:r>
              <a:rPr lang="ru-RU" altLang="ru-RU" sz="2800" dirty="0" err="1"/>
              <a:t>освіта</a:t>
            </a:r>
            <a:endParaRPr lang="uk-UA" sz="27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564904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Акронім</a:t>
            </a:r>
            <a:r>
              <a:rPr lang="ru-RU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STE</a:t>
            </a:r>
            <a:r>
              <a:rPr lang="ru-RU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А</a:t>
            </a:r>
            <a:r>
              <a:rPr lang="en-US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M </a:t>
            </a:r>
            <a:r>
              <a:rPr lang="ru-RU" alt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охоплює</a:t>
            </a:r>
            <a:r>
              <a:rPr lang="ru-RU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ru-RU" sz="2800" i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Science</a:t>
            </a:r>
            <a:r>
              <a:rPr lang="en-US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 (</a:t>
            </a:r>
            <a:r>
              <a:rPr lang="ru-RU" alt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природничі</a:t>
            </a:r>
            <a:r>
              <a:rPr lang="ru-RU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науки),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ru-RU" sz="2800" i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Technology</a:t>
            </a:r>
            <a:r>
              <a:rPr lang="en-US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 (</a:t>
            </a:r>
            <a:r>
              <a:rPr lang="ru-RU" alt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технології</a:t>
            </a:r>
            <a:r>
              <a:rPr lang="ru-RU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),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ru-RU" sz="2800" i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Engineering</a:t>
            </a:r>
            <a:r>
              <a:rPr lang="en-US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 (</a:t>
            </a:r>
            <a:r>
              <a:rPr lang="ru-RU" alt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технічну</a:t>
            </a:r>
            <a:r>
              <a:rPr lang="ru-RU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творчість</a:t>
            </a:r>
            <a:r>
              <a:rPr lang="ru-RU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),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ru-RU" sz="2800" i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Art</a:t>
            </a:r>
            <a:r>
              <a:rPr lang="en-US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 (</a:t>
            </a:r>
            <a:r>
              <a:rPr lang="ru-RU" alt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мистецтво</a:t>
            </a:r>
            <a:r>
              <a:rPr lang="ru-RU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),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ru-RU" sz="2800" i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Mathematics</a:t>
            </a:r>
            <a:r>
              <a:rPr lang="en-US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 (</a:t>
            </a:r>
            <a:r>
              <a:rPr lang="ru-RU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математику).</a:t>
            </a:r>
          </a:p>
          <a:p>
            <a:pPr algn="ctr"/>
            <a:r>
              <a:rPr lang="ru-RU" alt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Технологія</a:t>
            </a:r>
            <a:r>
              <a:rPr lang="ru-RU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полягає</a:t>
            </a:r>
            <a:r>
              <a:rPr lang="ru-RU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у </a:t>
            </a:r>
            <a:r>
              <a:rPr lang="ru-RU" alt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застосуванні</a:t>
            </a:r>
            <a:r>
              <a:rPr lang="ru-RU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міждисциплінарного</a:t>
            </a:r>
            <a:r>
              <a:rPr lang="ru-RU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і прикладного </a:t>
            </a:r>
            <a:r>
              <a:rPr lang="ru-RU" alt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підходу</a:t>
            </a:r>
            <a:r>
              <a:rPr lang="ru-RU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в </a:t>
            </a:r>
            <a:r>
              <a:rPr lang="ru-RU" alt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єдину</a:t>
            </a:r>
            <a:r>
              <a:rPr lang="ru-RU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схему </a:t>
            </a:r>
            <a:r>
              <a:rPr lang="ru-RU" alt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навчання</a:t>
            </a:r>
            <a:r>
              <a:rPr lang="ru-RU" alt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2216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26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487FA2A-607F-4884-9848-DCD2ED3D6438}"/>
              </a:ext>
            </a:extLst>
          </p:cNvPr>
          <p:cNvSpPr txBox="1">
            <a:spLocks noChangeArrowheads="1"/>
          </p:cNvSpPr>
          <p:nvPr/>
        </p:nvSpPr>
        <p:spPr>
          <a:xfrm>
            <a:off x="2843808" y="252954"/>
            <a:ext cx="5476602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altLang="ko-KR" sz="4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uk-UA" sz="4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Майбутнє</a:t>
            </a:r>
            <a:endParaRPr lang="ru-RU" sz="4800" b="1" dirty="0">
              <a:solidFill>
                <a:schemeClr val="accent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C0E1F3-4A93-4EB0-939F-49355B424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142694"/>
            <a:ext cx="6620272" cy="1278194"/>
          </a:xfrm>
        </p:spPr>
        <p:txBody>
          <a:bodyPr rtlCol="0">
            <a:normAutofit fontScale="90000"/>
          </a:bodyPr>
          <a:lstStyle/>
          <a:p>
            <a:pPr eaLnBrk="1" hangingPunct="1"/>
            <a:r>
              <a:rPr lang="uk-UA" sz="3200" dirty="0"/>
              <a:t> </a:t>
            </a: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Основні тренди в освіті 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(за Анною-Марією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Богосвятською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[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]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) </a:t>
            </a:r>
            <a:r>
              <a:rPr lang="uk-UA" altLang="ko-KR" sz="2700" dirty="0">
                <a:cs typeface="HY그래픽M"/>
              </a:rPr>
              <a:t> </a:t>
            </a:r>
            <a:r>
              <a:rPr lang="uk-UA" altLang="ko-KR" sz="2800" dirty="0">
                <a:cs typeface="HY그래픽M"/>
              </a:rPr>
              <a:t>№5. </a:t>
            </a:r>
            <a:r>
              <a:rPr lang="ru-RU" altLang="ru-RU" sz="2800" dirty="0" err="1"/>
              <a:t>Тексти</a:t>
            </a:r>
            <a:r>
              <a:rPr lang="ru-RU" altLang="ru-RU" sz="2800" dirty="0"/>
              <a:t> «</a:t>
            </a:r>
            <a:r>
              <a:rPr lang="ru-RU" altLang="ru-RU" sz="2800" dirty="0" err="1"/>
              <a:t>нової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природи</a:t>
            </a:r>
            <a:r>
              <a:rPr lang="ru-RU" altLang="ru-RU" sz="2800" dirty="0"/>
              <a:t>»</a:t>
            </a:r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493B9B25-C78A-4DE7-A3B4-CB6A6D2D68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" b="6135"/>
          <a:stretch/>
        </p:blipFill>
        <p:spPr bwMode="auto">
          <a:xfrm>
            <a:off x="251520" y="2492896"/>
            <a:ext cx="8712968" cy="418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758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27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487FA2A-607F-4884-9848-DCD2ED3D6438}"/>
              </a:ext>
            </a:extLst>
          </p:cNvPr>
          <p:cNvSpPr txBox="1">
            <a:spLocks noChangeArrowheads="1"/>
          </p:cNvSpPr>
          <p:nvPr/>
        </p:nvSpPr>
        <p:spPr>
          <a:xfrm>
            <a:off x="2843808" y="252954"/>
            <a:ext cx="5476602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altLang="ko-KR" sz="4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uk-UA" sz="4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Майбутнє</a:t>
            </a:r>
            <a:endParaRPr lang="ru-RU" sz="4800" b="1" dirty="0">
              <a:solidFill>
                <a:schemeClr val="accent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C0E1F3-4A93-4EB0-939F-49355B424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142694"/>
            <a:ext cx="6620272" cy="1278194"/>
          </a:xfrm>
        </p:spPr>
        <p:txBody>
          <a:bodyPr rtlCol="0">
            <a:normAutofit fontScale="90000"/>
          </a:bodyPr>
          <a:lstStyle/>
          <a:p>
            <a:pPr eaLnBrk="1" hangingPunct="1"/>
            <a:r>
              <a:rPr lang="uk-UA" sz="3200" dirty="0"/>
              <a:t> </a:t>
            </a: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Основні тренди в освіті 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(за Анною-Марією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Богосвятською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[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]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) </a:t>
            </a:r>
            <a:r>
              <a:rPr lang="uk-UA" altLang="ko-KR" sz="2700" dirty="0">
                <a:cs typeface="HY그래픽M"/>
              </a:rPr>
              <a:t> </a:t>
            </a:r>
            <a:r>
              <a:rPr lang="uk-UA" altLang="ko-KR" sz="2800" dirty="0">
                <a:cs typeface="HY그래픽M"/>
              </a:rPr>
              <a:t>№5. </a:t>
            </a:r>
            <a:r>
              <a:rPr lang="ru-RU" altLang="ru-RU" sz="2800" dirty="0" err="1"/>
              <a:t>Тексти</a:t>
            </a:r>
            <a:r>
              <a:rPr lang="ru-RU" altLang="ru-RU" sz="2800" dirty="0"/>
              <a:t> «</a:t>
            </a:r>
            <a:r>
              <a:rPr lang="ru-RU" altLang="ru-RU" sz="2800" dirty="0" err="1"/>
              <a:t>нової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природи</a:t>
            </a:r>
            <a:r>
              <a:rPr lang="ru-RU" altLang="ru-RU" sz="2800" dirty="0"/>
              <a:t>»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5764482-5410-4F49-B83A-C8D1BB19BA13}"/>
              </a:ext>
            </a:extLst>
          </p:cNvPr>
          <p:cNvSpPr txBox="1">
            <a:spLocks/>
          </p:cNvSpPr>
          <p:nvPr/>
        </p:nvSpPr>
        <p:spPr>
          <a:xfrm>
            <a:off x="172616" y="2348880"/>
            <a:ext cx="8784976" cy="477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Кніглі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кроссенс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лепбук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тревелбук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антибук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хмарка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слів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печа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-куча,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інсталяція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плейкаст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глог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віршокартинка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мудборд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…</a:t>
            </a:r>
          </a:p>
          <a:p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Ми не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можемо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сьогодні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вчити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дітей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так, як учили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вчора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. В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освітньому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процесі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перемагає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візуалізація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: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скрайбінг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скетчноутінг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інтелект-карти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та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інші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інструменти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. </a:t>
            </a:r>
          </a:p>
          <a:p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Тексти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«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нової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природи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» –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це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складне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текстове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утворення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у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якому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поєднуються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вербальні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та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невербальні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елементи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. Вони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створюють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певну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візуальну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смислову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єдність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що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комплексно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впливає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на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свідомість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.</a:t>
            </a:r>
            <a:endParaRPr lang="ru-RU" altLang="ru-RU" sz="24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endParaRPr lang="ru-RU" altLang="ru-RU" sz="24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ko-KR" sz="2400" b="1" dirty="0">
              <a:cs typeface="HY그래픽M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ko-KR" sz="2400" dirty="0">
              <a:cs typeface="HY그래픽M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ko-KR" sz="2400" dirty="0">
              <a:cs typeface="HY그래픽M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ko-KR" sz="2400" dirty="0">
                <a:cs typeface="HY그래픽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8052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487FA2A-607F-4884-9848-DCD2ED3D6438}"/>
              </a:ext>
            </a:extLst>
          </p:cNvPr>
          <p:cNvSpPr txBox="1">
            <a:spLocks noChangeArrowheads="1"/>
          </p:cNvSpPr>
          <p:nvPr/>
        </p:nvSpPr>
        <p:spPr>
          <a:xfrm>
            <a:off x="2627784" y="218979"/>
            <a:ext cx="5476602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altLang="ko-KR" sz="4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uk-UA" sz="4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Майбутнє</a:t>
            </a:r>
            <a:endParaRPr lang="ru-RU" sz="4800" b="1" dirty="0">
              <a:solidFill>
                <a:schemeClr val="accent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C0E1F3-4A93-4EB0-939F-49355B424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5949" y="1095982"/>
            <a:ext cx="6620272" cy="576064"/>
          </a:xfrm>
        </p:spPr>
        <p:txBody>
          <a:bodyPr rtlCol="0">
            <a:normAutofit fontScale="90000"/>
          </a:bodyPr>
          <a:lstStyle/>
          <a:p>
            <a:pPr eaLnBrk="1" hangingPunct="1"/>
            <a:r>
              <a:rPr lang="uk-UA" sz="3200" dirty="0"/>
              <a:t>  </a:t>
            </a:r>
            <a:r>
              <a:rPr lang="uk-UA" altLang="ko-KR" sz="2800" dirty="0">
                <a:cs typeface="HY그래픽M"/>
              </a:rPr>
              <a:t>№5. </a:t>
            </a:r>
            <a:r>
              <a:rPr lang="ru-RU" altLang="ru-RU" sz="2800" dirty="0" err="1"/>
              <a:t>Тексти</a:t>
            </a:r>
            <a:r>
              <a:rPr lang="ru-RU" altLang="ru-RU" sz="2800" dirty="0"/>
              <a:t> «</a:t>
            </a:r>
            <a:r>
              <a:rPr lang="ru-RU" altLang="ru-RU" sz="2800" dirty="0" err="1"/>
              <a:t>нової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природи</a:t>
            </a:r>
            <a:r>
              <a:rPr lang="ru-RU" altLang="ru-RU" sz="2800" dirty="0"/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964353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Найбільш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поширені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 </a:t>
            </a:r>
            <a:r>
              <a:rPr lang="ru-RU" altLang="ru-RU" sz="2400" i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моделі</a:t>
            </a:r>
            <a:r>
              <a:rPr lang="ru-RU" altLang="ru-RU" sz="2400" i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i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текстів</a:t>
            </a:r>
            <a:r>
              <a:rPr lang="ru-RU" altLang="ru-RU" sz="2400" i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«</a:t>
            </a:r>
            <a:r>
              <a:rPr lang="ru-RU" altLang="ru-RU" sz="2400" i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нової</a:t>
            </a:r>
            <a:r>
              <a:rPr lang="ru-RU" altLang="ru-RU" sz="2400" i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i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природи</a:t>
            </a:r>
            <a:r>
              <a:rPr lang="ru-RU" altLang="ru-RU" sz="2400" i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»:</a:t>
            </a:r>
            <a:endParaRPr lang="ru-RU" altLang="ru-RU" sz="24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зображення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+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написи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/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підписи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(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бігборд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плакат);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серія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зображень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+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написи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/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підписи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що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їх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супроводжують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(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комікс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альбом);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вербальний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текст +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зображення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без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напису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/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підпису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(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листівка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художній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тест);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основний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вербальний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текст +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зображення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і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супроводжувальний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напис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/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підпис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(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газетно-публіцистичні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документні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наукові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науково-популярні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).</a:t>
            </a:r>
            <a:r>
              <a:rPr lang="ru-RU" altLang="ru-RU" sz="2400" dirty="0"/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На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уроці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робота з текстами «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нової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природи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» –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одне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задоволення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.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Це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як правило,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займає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небагато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часу, і до того ж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наближує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покоління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«люди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екрану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» до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покоління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«люди книги».</a:t>
            </a:r>
            <a:endParaRPr lang="ru-RU" altLang="ru-RU" sz="2400" b="1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10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29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487FA2A-607F-4884-9848-DCD2ED3D6438}"/>
              </a:ext>
            </a:extLst>
          </p:cNvPr>
          <p:cNvSpPr txBox="1">
            <a:spLocks noChangeArrowheads="1"/>
          </p:cNvSpPr>
          <p:nvPr/>
        </p:nvSpPr>
        <p:spPr>
          <a:xfrm>
            <a:off x="2843808" y="252954"/>
            <a:ext cx="5476602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altLang="ko-KR" sz="4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uk-UA" sz="4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Майбутнє</a:t>
            </a:r>
            <a:endParaRPr lang="ru-RU" sz="4800" b="1" dirty="0">
              <a:solidFill>
                <a:schemeClr val="accent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C0E1F3-4A93-4EB0-939F-49355B424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142694"/>
            <a:ext cx="6620272" cy="1278194"/>
          </a:xfrm>
        </p:spPr>
        <p:txBody>
          <a:bodyPr rtlCol="0">
            <a:normAutofit fontScale="90000"/>
          </a:bodyPr>
          <a:lstStyle/>
          <a:p>
            <a:pPr eaLnBrk="1" hangingPunct="1"/>
            <a:r>
              <a:rPr lang="uk-UA" sz="3200" dirty="0"/>
              <a:t> </a:t>
            </a: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Основні тренди в освіті 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(за Анною-Марією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Богосвятською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[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]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) </a:t>
            </a:r>
            <a:r>
              <a:rPr lang="uk-UA" altLang="ko-KR" sz="2800" dirty="0">
                <a:cs typeface="HY그래픽M"/>
              </a:rPr>
              <a:t>№6. </a:t>
            </a:r>
            <a:r>
              <a:rPr lang="ru-RU" altLang="ru-RU" sz="2800" dirty="0"/>
              <a:t>Уроки на </a:t>
            </a:r>
            <a:r>
              <a:rPr lang="ru-RU" altLang="ru-RU" sz="2800" dirty="0" err="1"/>
              <a:t>пленері</a:t>
            </a:r>
            <a:endParaRPr lang="ru-RU" alt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564904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Це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уроки на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відкритому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повітрі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просто неба, на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природі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. На таких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заняттях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учні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бачать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зв’язок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між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навчальним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матеріалом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і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реальним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світом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власним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досвідом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altLang="ru-RU" sz="2400" b="1" i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Головна </a:t>
            </a:r>
            <a:r>
              <a:rPr lang="ru-RU" altLang="ru-RU" sz="2400" b="1" i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особливість</a:t>
            </a:r>
            <a:r>
              <a:rPr lang="ru-RU" altLang="ru-RU" sz="2400" b="1" i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b="1" i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пленерного</a:t>
            </a:r>
            <a:r>
              <a:rPr lang="ru-RU" altLang="ru-RU" sz="2400" b="1" i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уроку: 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підключення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всіх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каналів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сприйняття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: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зір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слух, смак, нюх,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дотик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інтуїція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. Вони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націлені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на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цілісне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двопівкульне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сприйняття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інформації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–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логічне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й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образне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; на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розуміння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багатств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навколишнього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світу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в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усіх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його</a:t>
            </a:r>
            <a:r>
              <a:rPr lang="ru-RU" alt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проявах</a:t>
            </a:r>
            <a:r>
              <a:rPr lang="ru-RU" alt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42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3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73BE947-C550-4502-B527-6CE9AAAFC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277" y="210037"/>
            <a:ext cx="6348413" cy="1320800"/>
          </a:xfrm>
        </p:spPr>
        <p:txBody>
          <a:bodyPr/>
          <a:lstStyle/>
          <a:p>
            <a:pPr algn="ctr" eaLnBrk="1" hangingPunct="1"/>
            <a:r>
              <a:rPr lang="uk-UA" altLang="ru-RU" sz="29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Взаємозв’язок між ключовими поняттями</a:t>
            </a:r>
            <a:endParaRPr lang="ru-RU" altLang="ru-RU" sz="29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763688" y="3480174"/>
            <a:ext cx="2179511" cy="884929"/>
            <a:chOff x="816" y="2304"/>
            <a:chExt cx="1440" cy="448"/>
          </a:xfrm>
        </p:grpSpPr>
        <p:sp>
          <p:nvSpPr>
            <p:cNvPr id="6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7FD13B">
                    <a:gamma/>
                    <a:tint val="48627"/>
                    <a:invGamma/>
                  </a:srgbClr>
                </a:gs>
                <a:gs pos="100000">
                  <a:srgbClr val="7FD13B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charset="0"/>
                </a:rPr>
                <a:t>Пізнавальна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charset="0"/>
                </a:rPr>
                <a:t> активність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444208" y="3482733"/>
            <a:ext cx="2369361" cy="882369"/>
            <a:chOff x="816" y="2304"/>
            <a:chExt cx="1440" cy="448"/>
          </a:xfrm>
        </p:grpSpPr>
        <p:sp>
          <p:nvSpPr>
            <p:cNvPr id="11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7FD13B">
                    <a:gamma/>
                    <a:tint val="48627"/>
                    <a:invGamma/>
                  </a:srgbClr>
                </a:gs>
                <a:gs pos="100000">
                  <a:srgbClr val="7FD13B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charset="0"/>
                </a:rPr>
                <a:t>Пізнавальна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charset="0"/>
                </a:rPr>
                <a:t> діяльність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2255513" y="1556792"/>
            <a:ext cx="1724025" cy="948864"/>
            <a:chOff x="816" y="2304"/>
            <a:chExt cx="1440" cy="448"/>
          </a:xfrm>
        </p:grpSpPr>
        <p:sp>
          <p:nvSpPr>
            <p:cNvPr id="14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157A">
                    <a:gamma/>
                    <a:tint val="51373"/>
                    <a:invGamma/>
                  </a:srgbClr>
                </a:gs>
                <a:gs pos="100000">
                  <a:srgbClr val="EA157A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b="1" kern="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А</a:t>
              </a:r>
              <a:r>
                <a:rPr kumimoji="0" lang="uk-UA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charset="0"/>
                </a:rPr>
                <a:t>ктивнність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6876256" y="1635107"/>
            <a:ext cx="1724025" cy="936258"/>
            <a:chOff x="816" y="2304"/>
            <a:chExt cx="1440" cy="448"/>
          </a:xfrm>
        </p:grpSpPr>
        <p:sp>
          <p:nvSpPr>
            <p:cNvPr id="17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157A">
                    <a:gamma/>
                    <a:tint val="51373"/>
                    <a:invGamma/>
                  </a:srgbClr>
                </a:gs>
                <a:gs pos="100000">
                  <a:srgbClr val="EA157A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Д</a:t>
              </a:r>
              <a:r>
                <a:rPr kumimoji="0" lang="uk-UA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charset="0"/>
                </a:rPr>
                <a:t>іяльність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Двойная стрелка влево/вправо 1"/>
          <p:cNvSpPr/>
          <p:nvPr/>
        </p:nvSpPr>
        <p:spPr>
          <a:xfrm>
            <a:off x="3979538" y="1812212"/>
            <a:ext cx="2824710" cy="3215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4469225" y="2632556"/>
            <a:ext cx="1724025" cy="1084475"/>
            <a:chOff x="816" y="2304"/>
            <a:chExt cx="1440" cy="448"/>
          </a:xfrm>
        </p:grpSpPr>
        <p:sp>
          <p:nvSpPr>
            <p:cNvPr id="20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5F7791">
                    <a:gamma/>
                    <a:tint val="24314"/>
                    <a:invGamma/>
                  </a:srgbClr>
                </a:gs>
                <a:gs pos="100000">
                  <a:srgbClr val="5F779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П</a:t>
              </a:r>
              <a:r>
                <a:rPr kumimoji="0" lang="uk-UA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charset="0"/>
                </a:rPr>
                <a:t>ізнання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3" name="Стрелка вниз 2"/>
          <p:cNvSpPr/>
          <p:nvPr/>
        </p:nvSpPr>
        <p:spPr>
          <a:xfrm>
            <a:off x="2875207" y="2347193"/>
            <a:ext cx="344339" cy="1132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596335" y="2458924"/>
            <a:ext cx="35030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Group 9"/>
          <p:cNvGrpSpPr>
            <a:grpSpLocks/>
          </p:cNvGrpSpPr>
          <p:nvPr/>
        </p:nvGrpSpPr>
        <p:grpSpPr bwMode="auto">
          <a:xfrm>
            <a:off x="3219546" y="5157192"/>
            <a:ext cx="4518722" cy="986656"/>
            <a:chOff x="816" y="2304"/>
            <a:chExt cx="1440" cy="448"/>
          </a:xfrm>
        </p:grpSpPr>
        <p:sp>
          <p:nvSpPr>
            <p:cNvPr id="25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B8803">
                    <a:gamma/>
                    <a:tint val="36471"/>
                    <a:invGamma/>
                  </a:srgbClr>
                </a:gs>
                <a:gs pos="100000">
                  <a:srgbClr val="EB8803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charset="0"/>
                </a:rPr>
                <a:t>Активізація пізнавальної діяльності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7" name="Стрелка углом вверх 26"/>
          <p:cNvSpPr/>
          <p:nvPr/>
        </p:nvSpPr>
        <p:spPr>
          <a:xfrm rot="5400000">
            <a:off x="2072607" y="4649773"/>
            <a:ext cx="1419733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углом вверх 27"/>
          <p:cNvSpPr/>
          <p:nvPr/>
        </p:nvSpPr>
        <p:spPr>
          <a:xfrm rot="5400000" flipV="1">
            <a:off x="7554372" y="4679491"/>
            <a:ext cx="1360297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инус 28"/>
          <p:cNvSpPr/>
          <p:nvPr/>
        </p:nvSpPr>
        <p:spPr>
          <a:xfrm>
            <a:off x="3047376" y="2372828"/>
            <a:ext cx="1421849" cy="73539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Минус 31"/>
          <p:cNvSpPr/>
          <p:nvPr/>
        </p:nvSpPr>
        <p:spPr>
          <a:xfrm>
            <a:off x="6133731" y="2437900"/>
            <a:ext cx="1688579" cy="73539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47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30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487FA2A-607F-4884-9848-DCD2ED3D6438}"/>
              </a:ext>
            </a:extLst>
          </p:cNvPr>
          <p:cNvSpPr txBox="1">
            <a:spLocks noChangeArrowheads="1"/>
          </p:cNvSpPr>
          <p:nvPr/>
        </p:nvSpPr>
        <p:spPr>
          <a:xfrm>
            <a:off x="2843808" y="252954"/>
            <a:ext cx="5476602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altLang="ko-KR" sz="4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uk-UA" sz="48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Майбутнє</a:t>
            </a:r>
            <a:endParaRPr lang="ru-RU" sz="4800" b="1" dirty="0">
              <a:solidFill>
                <a:schemeClr val="accent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C0E1F3-4A93-4EB0-939F-49355B424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142694"/>
            <a:ext cx="6620272" cy="1278194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uk-UA" sz="3200" dirty="0"/>
              <a:t> </a:t>
            </a: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br>
              <a:rPr lang="uk-UA" sz="3200" dirty="0"/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Основні тренди в освіті 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(за Анною-Марією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Богосвятською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[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]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) 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uk-UA" altLang="ko-KR" sz="2700" dirty="0">
                <a:cs typeface="HY그래픽M"/>
              </a:rPr>
              <a:t>№1. Цифрові технології в освіті</a:t>
            </a:r>
            <a:endParaRPr lang="uk-UA" sz="27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8" descr="https://bogosvyatska.files.wordpress.com/2019/08/2-d0a6d0b8d184d180d0bed0b2d196-d182d0b5d185d0bdd0bed0bbd0bed0b3d196d197.jpg">
            <a:extLst>
              <a:ext uri="{FF2B5EF4-FFF2-40B4-BE49-F238E27FC236}">
                <a16:creationId xmlns:a16="http://schemas.microsoft.com/office/drawing/2014/main" id="{06CD434C-C5AC-46C1-BB36-23FB866B6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784976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654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648072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Вправа</a:t>
            </a:r>
            <a:r>
              <a:rPr lang="ru-RU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«</a:t>
            </a:r>
            <a:r>
              <a:rPr lang="ru-RU" sz="2800" b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Будинок</a:t>
            </a:r>
            <a:r>
              <a:rPr lang="ru-RU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»</a:t>
            </a:r>
          </a:p>
          <a:p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Для того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щоб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визначити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хто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з нас як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орієнтується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у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темі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заняття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пропоную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виконати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вправу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: «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Будинок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».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Будинок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символізує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тему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сьогоднішнього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заняття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. Подумайте і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розмістіть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свою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картку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там, де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ви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зараз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перебуваєте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відносно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поняття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«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активізація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пізнавальної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діяльності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учнів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». </a:t>
            </a:r>
          </a:p>
          <a:p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Чи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змінилось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Ваше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перебування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у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будинку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після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нашої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зустрічі</a:t>
            </a:r>
            <a:r>
              <a:rPr lang="ru-RU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? </a:t>
            </a:r>
          </a:p>
          <a:p>
            <a:r>
              <a:rPr lang="uk-UA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Давайте подумаємо і запишемо, використовуючи відому Вам вправу.</a:t>
            </a:r>
          </a:p>
          <a:p>
            <a:r>
              <a:rPr lang="uk-UA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Запишіть на стікерах і розмістіть як вважаєте. </a:t>
            </a:r>
            <a:endParaRPr lang="ru-RU" sz="20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8" t="47771" r="29764" b="20134"/>
          <a:stretch/>
        </p:blipFill>
        <p:spPr bwMode="auto">
          <a:xfrm>
            <a:off x="301038" y="2231408"/>
            <a:ext cx="2254738" cy="408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505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32</a:t>
            </a:fld>
            <a:endParaRPr kern="0">
              <a:solidFill>
                <a:srgbClr val="9999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45021" r="5442" b="5387"/>
          <a:stretch/>
        </p:blipFill>
        <p:spPr bwMode="auto">
          <a:xfrm>
            <a:off x="1907704" y="260648"/>
            <a:ext cx="69847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133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33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E609CF-8C16-461C-89BD-288F65E16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908769"/>
            <a:ext cx="6116737" cy="1008063"/>
          </a:xfrm>
        </p:spPr>
        <p:txBody>
          <a:bodyPr/>
          <a:lstStyle/>
          <a:p>
            <a:pPr algn="ctr" eaLnBrk="1" hangingPunct="1"/>
            <a:r>
              <a:rPr lang="uk-UA" altLang="ko-KR" sz="2800" b="1" i="1" dirty="0"/>
              <a:t>Використані джерела:</a:t>
            </a:r>
            <a:br>
              <a:rPr lang="uk-UA" altLang="ru-RU" sz="2800" i="1" dirty="0"/>
            </a:br>
            <a:endParaRPr lang="uk-UA" altLang="ru-RU" sz="28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A27E20-A517-4E27-B213-675775DC7DC6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1916832"/>
            <a:ext cx="8856984" cy="482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Font typeface="+mj-lt"/>
              <a:buAutoNum type="arabicPeriod"/>
              <a:defRPr/>
            </a:pPr>
            <a:r>
              <a:rPr lang="ru-RU" sz="1400" dirty="0"/>
              <a:t>Барабаш, Л. М. ІНТЕГРОВАНИЙ УРОК ЯК ЗАСІБ АКТИВІЗАЦІЇ ПІЗНАВАЛЬНОЇ ДІЯЛЬНОСТІ УЧНІВ. ПЕРСПЕКТИВНІ НАПРЯМКИ СУЧАСНОЇ НАУКИ ТА ОСВІТИ, 2017, 23.</a:t>
            </a:r>
          </a:p>
          <a:p>
            <a:pPr>
              <a:buFont typeface="+mj-lt"/>
              <a:buAutoNum type="arabicPeriod"/>
              <a:defRPr/>
            </a:pPr>
            <a:r>
              <a:rPr lang="ru-RU" sz="1400" dirty="0" err="1"/>
              <a:t>Баранчук</a:t>
            </a:r>
            <a:r>
              <a:rPr lang="ru-RU" sz="1400" dirty="0"/>
              <a:t>, К. А., </a:t>
            </a:r>
            <a:r>
              <a:rPr lang="ru-RU" sz="1400" dirty="0" err="1"/>
              <a:t>Константиненко</a:t>
            </a:r>
            <a:r>
              <a:rPr lang="ru-RU" sz="1400" dirty="0"/>
              <a:t>, Л. А. </a:t>
            </a:r>
            <a:r>
              <a:rPr lang="ru-RU" sz="1400" dirty="0" err="1"/>
              <a:t>Активізація</a:t>
            </a:r>
            <a:r>
              <a:rPr lang="ru-RU" sz="1400" dirty="0"/>
              <a:t> </a:t>
            </a:r>
            <a:r>
              <a:rPr lang="ru-RU" sz="1400" dirty="0" err="1"/>
              <a:t>пізнавальної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учнів</a:t>
            </a:r>
            <a:r>
              <a:rPr lang="ru-RU" sz="1400" dirty="0"/>
              <a:t> шляхом </a:t>
            </a:r>
            <a:r>
              <a:rPr lang="ru-RU" sz="1400" dirty="0" err="1"/>
              <a:t>використання</a:t>
            </a:r>
            <a:r>
              <a:rPr lang="ru-RU" sz="1400" dirty="0"/>
              <a:t> структурно-</a:t>
            </a:r>
            <a:r>
              <a:rPr lang="ru-RU" sz="1400" dirty="0" err="1"/>
              <a:t>логічних</a:t>
            </a:r>
            <a:r>
              <a:rPr lang="ru-RU" sz="1400" dirty="0"/>
              <a:t> схем та </a:t>
            </a:r>
            <a:r>
              <a:rPr lang="ru-RU" sz="1400" dirty="0" err="1"/>
              <a:t>таблиць</a:t>
            </a:r>
            <a:r>
              <a:rPr lang="ru-RU" sz="1400" dirty="0"/>
              <a:t> при </a:t>
            </a:r>
            <a:r>
              <a:rPr lang="ru-RU" sz="1400" dirty="0" err="1"/>
              <a:t>викладанні</a:t>
            </a:r>
            <a:r>
              <a:rPr lang="ru-RU" sz="1400" dirty="0"/>
              <a:t> </a:t>
            </a:r>
            <a:r>
              <a:rPr lang="ru-RU" sz="1400" dirty="0" err="1"/>
              <a:t>загальної</a:t>
            </a:r>
            <a:r>
              <a:rPr lang="ru-RU" sz="1400" dirty="0"/>
              <a:t> </a:t>
            </a:r>
            <a:r>
              <a:rPr lang="ru-RU" sz="1400" dirty="0" err="1"/>
              <a:t>біології</a:t>
            </a:r>
            <a:r>
              <a:rPr lang="ru-RU" sz="1400" dirty="0"/>
              <a:t>. </a:t>
            </a:r>
            <a:r>
              <a:rPr lang="ru-RU" sz="1400" dirty="0" err="1"/>
              <a:t>Збірник</a:t>
            </a:r>
            <a:r>
              <a:rPr lang="ru-RU" sz="1400" dirty="0"/>
              <a:t> </a:t>
            </a:r>
            <a:r>
              <a:rPr lang="ru-RU" sz="1400" dirty="0" err="1"/>
              <a:t>наукових</a:t>
            </a:r>
            <a:r>
              <a:rPr lang="ru-RU" sz="1400" dirty="0"/>
              <a:t> </a:t>
            </a:r>
            <a:r>
              <a:rPr lang="ru-RU" sz="1400" dirty="0" err="1"/>
              <a:t>праць</a:t>
            </a:r>
            <a:r>
              <a:rPr lang="ru-RU" sz="1400" dirty="0"/>
              <a:t>" </a:t>
            </a:r>
            <a:r>
              <a:rPr lang="ru-RU" sz="1400" dirty="0" err="1"/>
              <a:t>Біологічні</a:t>
            </a:r>
            <a:r>
              <a:rPr lang="ru-RU" sz="1400" dirty="0"/>
              <a:t> дослідження-2019", </a:t>
            </a:r>
            <a:r>
              <a:rPr lang="uk-UA" sz="1400" dirty="0"/>
              <a:t>2019. </a:t>
            </a:r>
            <a:r>
              <a:rPr lang="ru-RU" sz="1400" dirty="0"/>
              <a:t>433-434.</a:t>
            </a:r>
          </a:p>
          <a:p>
            <a:pPr>
              <a:buFont typeface="+mj-lt"/>
              <a:buAutoNum type="arabicPeriod"/>
              <a:defRPr/>
            </a:pPr>
            <a:r>
              <a:rPr lang="ru-RU" sz="1400" dirty="0" err="1"/>
              <a:t>Богосвятська</a:t>
            </a:r>
            <a:r>
              <a:rPr lang="ru-RU" sz="1400" dirty="0"/>
              <a:t> Анна-</a:t>
            </a:r>
            <a:r>
              <a:rPr lang="ru-RU" sz="1400" dirty="0" err="1"/>
              <a:t>Марія</a:t>
            </a:r>
            <a:r>
              <a:rPr lang="uk-UA" sz="1400" dirty="0"/>
              <a:t>. Топ-10 трендів в освіті. </a:t>
            </a:r>
            <a:r>
              <a:rPr lang="en-US" sz="1400" dirty="0"/>
              <a:t>URL</a:t>
            </a:r>
            <a:r>
              <a:rPr lang="uk-UA" sz="1400" dirty="0"/>
              <a:t>: </a:t>
            </a:r>
            <a:r>
              <a:rPr lang="ru-RU" sz="1400" u="sng" dirty="0" err="1">
                <a:hlinkClick r:id="rId3"/>
              </a:rPr>
              <a:t>https</a:t>
            </a:r>
            <a:r>
              <a:rPr lang="uk-UA" sz="1400" u="sng" dirty="0">
                <a:hlinkClick r:id="rId3"/>
              </a:rPr>
              <a:t>://</a:t>
            </a:r>
            <a:r>
              <a:rPr lang="ru-RU" sz="1400" u="sng" dirty="0" err="1">
                <a:hlinkClick r:id="rId3"/>
              </a:rPr>
              <a:t>bogosvyatska</a:t>
            </a:r>
            <a:r>
              <a:rPr lang="uk-UA" sz="1400" u="sng" dirty="0">
                <a:hlinkClick r:id="rId3"/>
              </a:rPr>
              <a:t>.</a:t>
            </a:r>
            <a:r>
              <a:rPr lang="ru-RU" sz="1400" u="sng" dirty="0" err="1">
                <a:hlinkClick r:id="rId3"/>
              </a:rPr>
              <a:t>com</a:t>
            </a:r>
            <a:r>
              <a:rPr lang="uk-UA" sz="1400" u="sng" dirty="0">
                <a:hlinkClick r:id="rId3"/>
              </a:rPr>
              <a:t>/</a:t>
            </a:r>
            <a:endParaRPr lang="ru-RU" sz="1400" dirty="0"/>
          </a:p>
          <a:p>
            <a:pPr>
              <a:buFont typeface="+mj-lt"/>
              <a:buAutoNum type="arabicPeriod"/>
              <a:defRPr/>
            </a:pPr>
            <a:r>
              <a:rPr lang="uk-UA" sz="1400" dirty="0" err="1"/>
              <a:t>Борчук</a:t>
            </a:r>
            <a:r>
              <a:rPr lang="uk-UA" sz="1400" dirty="0"/>
              <a:t> М. Дидактична гра як засіб активізації навчально-пізнавальної діяльності учнів на уроках біології. Студентський науковий вісник Тернопільського національного педагогічного університету імені Володимира Гнатюка. Тернопіль, 2016. Вип. 39. С. 36-38.</a:t>
            </a:r>
            <a:endParaRPr lang="ru-RU" sz="1400" dirty="0"/>
          </a:p>
          <a:p>
            <a:pPr>
              <a:buFont typeface="+mj-lt"/>
              <a:buAutoNum type="arabicPeriod"/>
              <a:defRPr/>
            </a:pPr>
            <a:r>
              <a:rPr lang="uk-UA" sz="1400" dirty="0" err="1"/>
              <a:t>Герасименко</a:t>
            </a:r>
            <a:r>
              <a:rPr lang="uk-UA" sz="1400" dirty="0"/>
              <a:t> Я. І., </a:t>
            </a:r>
            <a:r>
              <a:rPr lang="uk-UA" sz="1400" dirty="0" err="1"/>
              <a:t>Цуруль</a:t>
            </a:r>
            <a:r>
              <a:rPr lang="uk-UA" sz="1400" dirty="0"/>
              <a:t> О. А. Активізація пізнавальної діяльності учнів основної школи у процесі вивчення біології. </a:t>
            </a:r>
            <a:r>
              <a:rPr lang="uk-UA" sz="1400" i="1" dirty="0"/>
              <a:t>Методика </a:t>
            </a:r>
            <a:r>
              <a:rPr lang="ru-RU" sz="1400" i="1" dirty="0" err="1"/>
              <a:t>навчання</a:t>
            </a:r>
            <a:r>
              <a:rPr lang="ru-RU" sz="1400" i="1" dirty="0"/>
              <a:t> </a:t>
            </a:r>
            <a:r>
              <a:rPr lang="ru-RU" sz="1400" i="1" dirty="0" err="1"/>
              <a:t>природничих</a:t>
            </a:r>
            <a:r>
              <a:rPr lang="ru-RU" sz="1400" i="1" dirty="0"/>
              <a:t> </a:t>
            </a:r>
            <a:r>
              <a:rPr lang="ru-RU" sz="1400" i="1" dirty="0" err="1"/>
              <a:t>дисциплін</a:t>
            </a:r>
            <a:r>
              <a:rPr lang="ru-RU" sz="1400" i="1" dirty="0"/>
              <a:t> у </a:t>
            </a:r>
            <a:r>
              <a:rPr lang="ru-RU" sz="1400" i="1" dirty="0" err="1"/>
              <a:t>вищій</a:t>
            </a:r>
            <a:r>
              <a:rPr lang="ru-RU" sz="1400" i="1" dirty="0"/>
              <a:t> та </a:t>
            </a:r>
            <a:r>
              <a:rPr lang="ru-RU" sz="1400" i="1" dirty="0" err="1"/>
              <a:t>середній</a:t>
            </a:r>
            <a:r>
              <a:rPr lang="ru-RU" sz="1400" i="1" dirty="0"/>
              <a:t> </a:t>
            </a:r>
            <a:r>
              <a:rPr lang="ru-RU" sz="1400" i="1" dirty="0" err="1"/>
              <a:t>школі</a:t>
            </a:r>
            <a:r>
              <a:rPr lang="ru-RU" sz="1400" i="1" dirty="0"/>
              <a:t>. XX </a:t>
            </a:r>
            <a:r>
              <a:rPr lang="ru-RU" sz="1400" i="1" dirty="0" err="1"/>
              <a:t>Каришинські</a:t>
            </a:r>
            <a:r>
              <a:rPr lang="ru-RU" sz="1400" i="1" dirty="0"/>
              <a:t> </a:t>
            </a:r>
            <a:r>
              <a:rPr lang="ru-RU" sz="1400" i="1" dirty="0" err="1"/>
              <a:t>читання</a:t>
            </a:r>
            <a:r>
              <a:rPr lang="ru-RU" sz="1400" dirty="0"/>
              <a:t>: </a:t>
            </a:r>
            <a:r>
              <a:rPr lang="ru-RU" sz="1400" dirty="0" err="1"/>
              <a:t>матеріали</a:t>
            </a:r>
            <a:r>
              <a:rPr lang="ru-RU" sz="1400" dirty="0"/>
              <a:t> </a:t>
            </a:r>
            <a:r>
              <a:rPr lang="ru-RU" sz="1400" dirty="0" err="1"/>
              <a:t>міжнар</a:t>
            </a:r>
            <a:r>
              <a:rPr lang="ru-RU" sz="1400" dirty="0"/>
              <a:t>. наук.-</a:t>
            </a:r>
            <a:r>
              <a:rPr lang="ru-RU" sz="1400" dirty="0" err="1"/>
              <a:t>практ</a:t>
            </a:r>
            <a:r>
              <a:rPr lang="ru-RU" sz="1400" dirty="0"/>
              <a:t>. </a:t>
            </a:r>
            <a:r>
              <a:rPr lang="ru-RU" sz="1400" dirty="0" err="1"/>
              <a:t>конф</a:t>
            </a:r>
            <a:r>
              <a:rPr lang="ru-RU" sz="1400" dirty="0"/>
              <a:t>., (Полтава, 29-30 трав. 2013 р.) / за </a:t>
            </a:r>
            <a:r>
              <a:rPr lang="ru-RU" sz="1400" dirty="0" err="1"/>
              <a:t>заг</a:t>
            </a:r>
            <a:r>
              <a:rPr lang="ru-RU" sz="1400" dirty="0"/>
              <a:t>. ред. М. В. </a:t>
            </a:r>
            <a:r>
              <a:rPr lang="ru-RU" sz="1400" dirty="0" err="1"/>
              <a:t>Гриньової</a:t>
            </a:r>
            <a:r>
              <a:rPr lang="ru-RU" sz="1400" dirty="0"/>
              <a:t>; </a:t>
            </a:r>
            <a:r>
              <a:rPr lang="ru-RU" sz="1400" dirty="0" err="1"/>
              <a:t>Полтав</a:t>
            </a:r>
            <a:r>
              <a:rPr lang="ru-RU" sz="1400" dirty="0"/>
              <a:t>. нац. </a:t>
            </a:r>
            <a:r>
              <a:rPr lang="ru-RU" sz="1400" dirty="0" err="1"/>
              <a:t>пед</a:t>
            </a:r>
            <a:r>
              <a:rPr lang="ru-RU" sz="1400" dirty="0"/>
              <a:t>. ун-т </a:t>
            </a:r>
            <a:r>
              <a:rPr lang="ru-RU" sz="1400" dirty="0" err="1"/>
              <a:t>імені</a:t>
            </a:r>
            <a:r>
              <a:rPr lang="ru-RU" sz="1400" dirty="0"/>
              <a:t> В. Г. Короленка, </a:t>
            </a:r>
            <a:r>
              <a:rPr lang="ru-RU" sz="1400" dirty="0" err="1"/>
              <a:t>Ін</a:t>
            </a:r>
            <a:r>
              <a:rPr lang="ru-RU" sz="1400" dirty="0"/>
              <a:t>-т </a:t>
            </a:r>
            <a:r>
              <a:rPr lang="ru-RU" sz="1400" dirty="0" err="1"/>
              <a:t>педагогіки</a:t>
            </a:r>
            <a:r>
              <a:rPr lang="ru-RU" sz="1400" dirty="0"/>
              <a:t> НАПН </a:t>
            </a:r>
            <a:r>
              <a:rPr lang="ru-RU" sz="1400" dirty="0" err="1"/>
              <a:t>України</a:t>
            </a:r>
            <a:r>
              <a:rPr lang="ru-RU" sz="1400" dirty="0"/>
              <a:t>, </a:t>
            </a:r>
            <a:r>
              <a:rPr lang="ru-RU" sz="1400" dirty="0" err="1"/>
              <a:t>Полтавська</a:t>
            </a:r>
            <a:r>
              <a:rPr lang="ru-RU" sz="1400" dirty="0"/>
              <a:t> </a:t>
            </a:r>
            <a:r>
              <a:rPr lang="ru-RU" sz="1400" dirty="0" err="1"/>
              <a:t>міська</a:t>
            </a:r>
            <a:r>
              <a:rPr lang="ru-RU" sz="1400" dirty="0"/>
              <a:t> рада та </a:t>
            </a:r>
            <a:r>
              <a:rPr lang="ru-RU" sz="1400" dirty="0" err="1"/>
              <a:t>ін</a:t>
            </a:r>
            <a:r>
              <a:rPr lang="ru-RU" sz="1400" dirty="0"/>
              <a:t>. Полтава : ПНПУ </a:t>
            </a:r>
            <a:r>
              <a:rPr lang="ru-RU" sz="1400" dirty="0" err="1"/>
              <a:t>імені</a:t>
            </a:r>
            <a:r>
              <a:rPr lang="ru-RU" sz="1400" dirty="0"/>
              <a:t> В. Г. Короленка, 2013. С. 72-73.</a:t>
            </a:r>
          </a:p>
          <a:p>
            <a:pPr>
              <a:buFont typeface="+mj-lt"/>
              <a:buAutoNum type="arabicPeriod"/>
              <a:defRPr/>
            </a:pPr>
            <a:r>
              <a:rPr lang="ru-RU" sz="1400" dirty="0" err="1"/>
              <a:t>Горбулінська</a:t>
            </a:r>
            <a:r>
              <a:rPr lang="ru-RU" sz="1400" dirty="0"/>
              <a:t>, С., </a:t>
            </a:r>
            <a:r>
              <a:rPr lang="ru-RU" sz="1400" dirty="0" err="1"/>
              <a:t>Боднар</a:t>
            </a:r>
            <a:r>
              <a:rPr lang="ru-RU" sz="1400" dirty="0"/>
              <a:t>, Л. </a:t>
            </a:r>
            <a:r>
              <a:rPr lang="ru-RU" sz="1400" dirty="0" err="1"/>
              <a:t>Активізація</a:t>
            </a:r>
            <a:r>
              <a:rPr lang="ru-RU" sz="1400" dirty="0"/>
              <a:t> </a:t>
            </a:r>
            <a:r>
              <a:rPr lang="ru-RU" sz="1400" dirty="0" err="1"/>
              <a:t>пізнавальної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учнів</a:t>
            </a:r>
            <a:r>
              <a:rPr lang="ru-RU" sz="1400" dirty="0"/>
              <a:t> на уроках </a:t>
            </a:r>
            <a:r>
              <a:rPr lang="ru-RU" sz="1400" dirty="0" err="1"/>
              <a:t>біології</a:t>
            </a:r>
            <a:r>
              <a:rPr lang="ru-RU" sz="1400" dirty="0"/>
              <a:t> у </a:t>
            </a:r>
            <a:r>
              <a:rPr lang="ru-RU" sz="1400" dirty="0" err="1"/>
              <a:t>загальноосвітній</a:t>
            </a:r>
            <a:r>
              <a:rPr lang="ru-RU" sz="1400" dirty="0"/>
              <a:t> </a:t>
            </a:r>
            <a:r>
              <a:rPr lang="ru-RU" sz="1400" dirty="0" err="1"/>
              <a:t>середній</a:t>
            </a:r>
            <a:r>
              <a:rPr lang="ru-RU" sz="1400" dirty="0"/>
              <a:t> </a:t>
            </a:r>
            <a:r>
              <a:rPr lang="ru-RU" sz="1400" dirty="0" err="1"/>
              <a:t>школі</a:t>
            </a:r>
            <a:r>
              <a:rPr lang="ru-RU" sz="1400" dirty="0"/>
              <a:t>. Психолого-</a:t>
            </a:r>
            <a:r>
              <a:rPr lang="ru-RU" sz="1400" dirty="0" err="1"/>
              <a:t>педагогічні</a:t>
            </a:r>
            <a:r>
              <a:rPr lang="ru-RU" sz="1400" dirty="0"/>
              <a:t> </a:t>
            </a:r>
            <a:r>
              <a:rPr lang="ru-RU" sz="1400" dirty="0" err="1"/>
              <a:t>проблеми</a:t>
            </a:r>
            <a:r>
              <a:rPr lang="ru-RU" sz="1400" dirty="0"/>
              <a:t> </a:t>
            </a:r>
            <a:r>
              <a:rPr lang="ru-RU" sz="1400" dirty="0" err="1"/>
              <a:t>сучасної</a:t>
            </a:r>
            <a:r>
              <a:rPr lang="ru-RU" sz="1400" dirty="0"/>
              <a:t> </a:t>
            </a:r>
            <a:r>
              <a:rPr lang="ru-RU" sz="1400" dirty="0" err="1"/>
              <a:t>школи</a:t>
            </a:r>
            <a:r>
              <a:rPr lang="ru-RU" sz="1400" dirty="0"/>
              <a:t>, 2019, 1: 41-49.</a:t>
            </a:r>
          </a:p>
          <a:p>
            <a:pPr>
              <a:buFont typeface="+mj-lt"/>
              <a:buAutoNum type="arabicPeriod"/>
              <a:defRPr/>
            </a:pPr>
            <a:r>
              <a:rPr lang="ru-RU" sz="1400" dirty="0" err="1"/>
              <a:t>Грицай</a:t>
            </a:r>
            <a:r>
              <a:rPr lang="ru-RU" sz="1400" dirty="0"/>
              <a:t> Н.Б. </a:t>
            </a:r>
            <a:r>
              <a:rPr lang="ru-RU" sz="1400" dirty="0" err="1"/>
              <a:t>Активізація</a:t>
            </a:r>
            <a:r>
              <a:rPr lang="ru-RU" sz="1400" dirty="0"/>
              <a:t> </a:t>
            </a:r>
            <a:r>
              <a:rPr lang="ru-RU" sz="1400" dirty="0" err="1"/>
              <a:t>пізнавальної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учнів</a:t>
            </a:r>
            <a:r>
              <a:rPr lang="ru-RU" sz="1400" dirty="0"/>
              <a:t> </a:t>
            </a:r>
            <a:r>
              <a:rPr lang="ru-RU" sz="1400" dirty="0" err="1"/>
              <a:t>основної</a:t>
            </a:r>
            <a:r>
              <a:rPr lang="ru-RU" sz="1400" dirty="0"/>
              <a:t> </a:t>
            </a:r>
            <a:r>
              <a:rPr lang="ru-RU" sz="1400" dirty="0" err="1"/>
              <a:t>школи</a:t>
            </a:r>
            <a:r>
              <a:rPr lang="ru-RU" sz="1400" dirty="0"/>
              <a:t> у </a:t>
            </a:r>
            <a:r>
              <a:rPr lang="ru-RU" sz="1400" dirty="0" err="1"/>
              <a:t>позакласній</a:t>
            </a:r>
            <a:r>
              <a:rPr lang="ru-RU" sz="1400" dirty="0"/>
              <a:t> </a:t>
            </a:r>
            <a:r>
              <a:rPr lang="ru-RU" sz="1400" dirty="0" err="1"/>
              <a:t>роботі</a:t>
            </a:r>
            <a:r>
              <a:rPr lang="ru-RU" sz="1400" dirty="0"/>
              <a:t> з </a:t>
            </a:r>
            <a:r>
              <a:rPr lang="ru-RU" sz="1400" dirty="0" err="1"/>
              <a:t>біології</a:t>
            </a:r>
            <a:r>
              <a:rPr lang="ru-RU" sz="1400" dirty="0"/>
              <a:t>: </a:t>
            </a:r>
            <a:r>
              <a:rPr lang="ru-RU" sz="1400" dirty="0" err="1"/>
              <a:t>автореф</a:t>
            </a:r>
            <a:r>
              <a:rPr lang="ru-RU" sz="1400" dirty="0"/>
              <a:t>. </a:t>
            </a:r>
            <a:r>
              <a:rPr lang="ru-RU" sz="1400" dirty="0" err="1"/>
              <a:t>дис</a:t>
            </a:r>
            <a:r>
              <a:rPr lang="ru-RU" sz="1400" dirty="0"/>
              <a:t>... канд. </a:t>
            </a:r>
            <a:r>
              <a:rPr lang="ru-RU" sz="1400" dirty="0" err="1"/>
              <a:t>пед</a:t>
            </a:r>
            <a:r>
              <a:rPr lang="ru-RU" sz="1400" dirty="0"/>
              <a:t>. наук: 13.00.02. К</a:t>
            </a:r>
            <a:r>
              <a:rPr lang="uk-UA" sz="1400" dirty="0" err="1"/>
              <a:t>иїв</a:t>
            </a:r>
            <a:r>
              <a:rPr lang="ru-RU" sz="1400" dirty="0"/>
              <a:t>, 2008. 20 с.</a:t>
            </a:r>
          </a:p>
          <a:p>
            <a:pPr>
              <a:buFont typeface="+mj-lt"/>
              <a:buAutoNum type="arabicPeriod"/>
              <a:defRPr/>
            </a:pPr>
            <a:r>
              <a:rPr lang="ru-RU" sz="1400" dirty="0"/>
              <a:t>Даниленко, Є. В. </a:t>
            </a:r>
            <a:r>
              <a:rPr lang="ru-RU" sz="1400" dirty="0" err="1"/>
              <a:t>Дидактичні</a:t>
            </a:r>
            <a:r>
              <a:rPr lang="ru-RU" sz="1400" dirty="0"/>
              <a:t> </a:t>
            </a:r>
            <a:r>
              <a:rPr lang="ru-RU" sz="1400" dirty="0" err="1"/>
              <a:t>комікси</a:t>
            </a:r>
            <a:r>
              <a:rPr lang="ru-RU" sz="1400" dirty="0"/>
              <a:t> з </a:t>
            </a:r>
            <a:r>
              <a:rPr lang="ru-RU" sz="1400" dirty="0" err="1"/>
              <a:t>біології</a:t>
            </a:r>
            <a:r>
              <a:rPr lang="ru-RU" sz="1400" dirty="0"/>
              <a:t>, як </a:t>
            </a:r>
            <a:r>
              <a:rPr lang="ru-RU" sz="1400" dirty="0" err="1"/>
              <a:t>засіб</a:t>
            </a:r>
            <a:r>
              <a:rPr lang="ru-RU" sz="1400" dirty="0"/>
              <a:t> </a:t>
            </a:r>
            <a:r>
              <a:rPr lang="ru-RU" sz="1400" dirty="0" err="1"/>
              <a:t>активізації</a:t>
            </a:r>
            <a:r>
              <a:rPr lang="ru-RU" sz="1400" dirty="0"/>
              <a:t> </a:t>
            </a:r>
            <a:r>
              <a:rPr lang="ru-RU" sz="1400" dirty="0" err="1"/>
              <a:t>пізнавальної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учнів</a:t>
            </a:r>
            <a:r>
              <a:rPr lang="ru-RU" sz="1400" dirty="0"/>
              <a:t> </a:t>
            </a:r>
            <a:r>
              <a:rPr lang="ru-RU" sz="1400" dirty="0" err="1"/>
              <a:t>молодшого</a:t>
            </a:r>
            <a:r>
              <a:rPr lang="ru-RU" sz="1400" dirty="0"/>
              <a:t> </a:t>
            </a:r>
            <a:r>
              <a:rPr lang="ru-RU" sz="1400" dirty="0" err="1"/>
              <a:t>підліткового</a:t>
            </a:r>
            <a:r>
              <a:rPr lang="ru-RU" sz="1400" dirty="0"/>
              <a:t> </a:t>
            </a:r>
            <a:r>
              <a:rPr lang="ru-RU" sz="1400" dirty="0" err="1"/>
              <a:t>віку</a:t>
            </a:r>
            <a:r>
              <a:rPr lang="ru-RU" sz="1400" dirty="0"/>
              <a:t>. </a:t>
            </a:r>
            <a:r>
              <a:rPr lang="ru-RU" sz="1400" dirty="0" err="1"/>
              <a:t>Науковий</a:t>
            </a:r>
            <a:r>
              <a:rPr lang="ru-RU" sz="1400" dirty="0"/>
              <a:t> </a:t>
            </a:r>
            <a:r>
              <a:rPr lang="ru-RU" sz="1400" dirty="0" err="1"/>
              <a:t>часопис</a:t>
            </a:r>
            <a:r>
              <a:rPr lang="ru-RU" sz="1400" dirty="0"/>
              <a:t> НПУ </a:t>
            </a:r>
            <a:r>
              <a:rPr lang="ru-RU" sz="1400" dirty="0" err="1"/>
              <a:t>імені</a:t>
            </a:r>
            <a:r>
              <a:rPr lang="ru-RU" sz="1400" dirty="0"/>
              <a:t> МП </a:t>
            </a:r>
            <a:r>
              <a:rPr lang="ru-RU" sz="1400" dirty="0" err="1"/>
              <a:t>Драгоманова</a:t>
            </a:r>
            <a:r>
              <a:rPr lang="ru-RU" sz="1400" dirty="0"/>
              <a:t>. </a:t>
            </a:r>
            <a:r>
              <a:rPr lang="ru-RU" sz="1400" dirty="0" err="1"/>
              <a:t>Серія</a:t>
            </a:r>
            <a:r>
              <a:rPr lang="ru-RU" sz="1400" dirty="0"/>
              <a:t> 20: </a:t>
            </a:r>
            <a:r>
              <a:rPr lang="ru-RU" sz="1400" dirty="0" err="1"/>
              <a:t>Біологія</a:t>
            </a:r>
            <a:r>
              <a:rPr lang="ru-RU" sz="1400" dirty="0"/>
              <a:t>, 2011, 3: 186-191.</a:t>
            </a:r>
          </a:p>
          <a:p>
            <a:pPr>
              <a:buFont typeface="+mj-lt"/>
              <a:buAutoNum type="arabicPeriod"/>
              <a:defRPr/>
            </a:pPr>
            <a:r>
              <a:rPr lang="ru-RU" sz="1400" dirty="0" err="1"/>
              <a:t>Іваненко</a:t>
            </a:r>
            <a:r>
              <a:rPr lang="ru-RU" sz="1400" dirty="0"/>
              <a:t>, Л. Д., </a:t>
            </a:r>
            <a:r>
              <a:rPr lang="ru-RU" sz="1400" dirty="0" err="1"/>
              <a:t>Стельмащук</a:t>
            </a:r>
            <a:r>
              <a:rPr lang="ru-RU" sz="1400" dirty="0"/>
              <a:t>, Н. М. </a:t>
            </a:r>
            <a:r>
              <a:rPr lang="ru-RU" sz="1400" dirty="0" err="1"/>
              <a:t>Активізація</a:t>
            </a:r>
            <a:r>
              <a:rPr lang="ru-RU" sz="1400" dirty="0"/>
              <a:t> </a:t>
            </a:r>
            <a:r>
              <a:rPr lang="ru-RU" sz="1400" dirty="0" err="1"/>
              <a:t>пізнавальної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учнів</a:t>
            </a:r>
            <a:r>
              <a:rPr lang="ru-RU" sz="1400" dirty="0"/>
              <a:t> шляхом </a:t>
            </a:r>
            <a:r>
              <a:rPr lang="ru-RU" sz="1400" dirty="0" err="1"/>
              <a:t>розв'язування</a:t>
            </a:r>
            <a:r>
              <a:rPr lang="ru-RU" sz="1400" dirty="0"/>
              <a:t> </a:t>
            </a:r>
            <a:r>
              <a:rPr lang="ru-RU" sz="1400" dirty="0" err="1"/>
              <a:t>біологічних</a:t>
            </a:r>
            <a:r>
              <a:rPr lang="ru-RU" sz="1400" dirty="0"/>
              <a:t> задач при </a:t>
            </a:r>
            <a:r>
              <a:rPr lang="ru-RU" sz="1400" dirty="0" err="1"/>
              <a:t>викладанні</a:t>
            </a:r>
            <a:r>
              <a:rPr lang="ru-RU" sz="1400" dirty="0"/>
              <a:t> курсу" </a:t>
            </a:r>
            <a:r>
              <a:rPr lang="ru-RU" sz="1400" dirty="0" err="1"/>
              <a:t>Основи</a:t>
            </a:r>
            <a:r>
              <a:rPr lang="ru-RU" sz="1400" dirty="0"/>
              <a:t> </a:t>
            </a:r>
            <a:r>
              <a:rPr lang="ru-RU" sz="1400" dirty="0" err="1"/>
              <a:t>здоров'я</a:t>
            </a:r>
            <a:r>
              <a:rPr lang="ru-RU" sz="1400" dirty="0"/>
              <a:t>". </a:t>
            </a:r>
            <a:r>
              <a:rPr lang="ru-RU" sz="1400" dirty="0" err="1"/>
              <a:t>Педагогічна</a:t>
            </a:r>
            <a:r>
              <a:rPr lang="ru-RU" sz="1400" dirty="0"/>
              <a:t> </a:t>
            </a:r>
            <a:r>
              <a:rPr lang="ru-RU" sz="1400" dirty="0" err="1"/>
              <a:t>Житомирщина</a:t>
            </a:r>
            <a:r>
              <a:rPr lang="ru-RU" sz="1400" dirty="0"/>
              <a:t>, 2009, 2: 18-21.</a:t>
            </a:r>
          </a:p>
          <a:p>
            <a:pPr>
              <a:buFont typeface="+mj-lt"/>
              <a:buAutoNum type="arabicPeriod"/>
              <a:defRPr/>
            </a:pPr>
            <a:r>
              <a:rPr lang="ru-RU" sz="1400" dirty="0" err="1"/>
              <a:t>Ілларіонова</a:t>
            </a:r>
            <a:r>
              <a:rPr lang="ru-RU" sz="1400" dirty="0"/>
              <a:t>, Л. Г. </a:t>
            </a:r>
            <a:r>
              <a:rPr lang="ru-RU" sz="1400" dirty="0" err="1"/>
              <a:t>Дидактичні</a:t>
            </a:r>
            <a:r>
              <a:rPr lang="ru-RU" sz="1400" dirty="0"/>
              <a:t> </a:t>
            </a:r>
            <a:r>
              <a:rPr lang="ru-RU" sz="1400" dirty="0" err="1"/>
              <a:t>ігри</a:t>
            </a:r>
            <a:r>
              <a:rPr lang="ru-RU" sz="1400" dirty="0"/>
              <a:t> як фактор </a:t>
            </a:r>
            <a:r>
              <a:rPr lang="ru-RU" sz="1400" dirty="0" err="1"/>
              <a:t>стимулювання</a:t>
            </a:r>
            <a:r>
              <a:rPr lang="ru-RU" sz="1400" dirty="0"/>
              <a:t> </a:t>
            </a:r>
            <a:r>
              <a:rPr lang="ru-RU" sz="1400" dirty="0" err="1"/>
              <a:t>пізнавальної</a:t>
            </a:r>
            <a:r>
              <a:rPr lang="ru-RU" sz="1400" dirty="0"/>
              <a:t> </a:t>
            </a:r>
            <a:r>
              <a:rPr lang="ru-RU" sz="1400" dirty="0" err="1"/>
              <a:t>активності</a:t>
            </a:r>
            <a:r>
              <a:rPr lang="ru-RU" sz="1400" dirty="0"/>
              <a:t> </a:t>
            </a:r>
            <a:r>
              <a:rPr lang="ru-RU" sz="1400" dirty="0" err="1"/>
              <a:t>учнів</a:t>
            </a:r>
            <a:r>
              <a:rPr lang="ru-RU" sz="1400" dirty="0"/>
              <a:t> на уроках </a:t>
            </a:r>
            <a:r>
              <a:rPr lang="ru-RU" sz="1400" dirty="0" err="1"/>
              <a:t>біології</a:t>
            </a:r>
            <a:r>
              <a:rPr lang="ru-RU" sz="1400" dirty="0"/>
              <a:t>. </a:t>
            </a:r>
            <a:r>
              <a:rPr lang="ru-RU" sz="1400" dirty="0" err="1"/>
              <a:t>Розвиток</a:t>
            </a:r>
            <a:r>
              <a:rPr lang="ru-RU" sz="1400" dirty="0"/>
              <a:t> </a:t>
            </a:r>
            <a:r>
              <a:rPr lang="ru-RU" sz="1400" dirty="0" err="1"/>
              <a:t>освіти</a:t>
            </a:r>
            <a:r>
              <a:rPr lang="ru-RU" sz="1400" dirty="0"/>
              <a:t> і науки: </a:t>
            </a:r>
            <a:r>
              <a:rPr lang="ru-RU" sz="1400" dirty="0" err="1"/>
              <a:t>проблеми</a:t>
            </a:r>
            <a:r>
              <a:rPr lang="ru-RU" sz="1400" dirty="0"/>
              <a:t>, </a:t>
            </a:r>
            <a:r>
              <a:rPr lang="ru-RU" sz="1400" dirty="0" err="1"/>
              <a:t>теорія</a:t>
            </a:r>
            <a:r>
              <a:rPr lang="ru-RU" sz="1400" dirty="0"/>
              <a:t>, </a:t>
            </a:r>
            <a:r>
              <a:rPr lang="ru-RU" sz="1400" dirty="0" err="1"/>
              <a:t>досвід</a:t>
            </a:r>
            <a:r>
              <a:rPr lang="ru-RU" sz="1400" dirty="0"/>
              <a:t> і </a:t>
            </a:r>
            <a:r>
              <a:rPr lang="ru-RU" sz="1400" dirty="0" err="1"/>
              <a:t>перспективи</a:t>
            </a:r>
            <a:r>
              <a:rPr lang="ru-RU" sz="1400" dirty="0"/>
              <a:t>, 2021, </a:t>
            </a:r>
            <a:r>
              <a:rPr lang="uk-UA" sz="1400" dirty="0"/>
              <a:t>С. </a:t>
            </a:r>
            <a:r>
              <a:rPr lang="ru-RU" sz="1400" dirty="0"/>
              <a:t>68-70.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 startAt="8"/>
              <a:defRPr/>
            </a:pPr>
            <a:endParaRPr lang="en-US" altLang="ko-KR" sz="1200" i="1" dirty="0">
              <a:solidFill>
                <a:schemeClr val="tx1">
                  <a:lumMod val="75000"/>
                  <a:lumOff val="25000"/>
                </a:schemeClr>
              </a:solidFill>
              <a:ea typeface="굴림" pitchFamily="34" charset="-127"/>
            </a:endParaRP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ko-KR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2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/>
        </p:nvSpPr>
        <p:spPr>
          <a:xfrm>
            <a:off x="2051719" y="49822"/>
            <a:ext cx="6984775" cy="165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666666"/>
              </a:buClr>
              <a:buSzPts val="1100"/>
            </a:pPr>
            <a:r>
              <a:rPr lang="ru-RU" sz="2400" kern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Пізнавальна</a:t>
            </a:r>
            <a:r>
              <a:rPr lang="ru-RU" sz="2400" kern="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400" kern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діяльність</a:t>
            </a:r>
            <a:r>
              <a:rPr lang="ru-RU" sz="2400" kern="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з </a:t>
            </a:r>
            <a:r>
              <a:rPr lang="ru-RU" sz="2400" kern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біології</a:t>
            </a:r>
            <a:r>
              <a:rPr lang="ru-RU" sz="2400" kern="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– </a:t>
            </a:r>
            <a:r>
              <a:rPr lang="ru-RU" sz="2400" kern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це</a:t>
            </a:r>
            <a:r>
              <a:rPr lang="ru-RU" sz="2400" kern="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400" kern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свідома</a:t>
            </a:r>
            <a:r>
              <a:rPr lang="ru-RU" sz="2400" kern="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400" kern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діяльність</a:t>
            </a:r>
            <a:r>
              <a:rPr lang="ru-RU" sz="2400" kern="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400" kern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учнів</a:t>
            </a:r>
            <a:r>
              <a:rPr lang="ru-RU" sz="2400" kern="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, </a:t>
            </a:r>
            <a:r>
              <a:rPr lang="ru-RU" sz="2400" kern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спрямована</a:t>
            </a:r>
            <a:r>
              <a:rPr lang="ru-RU" sz="2400" kern="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на </a:t>
            </a:r>
            <a:r>
              <a:rPr lang="ru-RU" sz="2400" kern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пізнання</a:t>
            </a:r>
            <a:r>
              <a:rPr lang="ru-RU" sz="2400" kern="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400" kern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істотних</a:t>
            </a:r>
            <a:r>
              <a:rPr lang="ru-RU" sz="2400" kern="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400" kern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властивостей</a:t>
            </a:r>
            <a:r>
              <a:rPr lang="ru-RU" sz="2400" kern="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400" kern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об’єктів</a:t>
            </a:r>
            <a:r>
              <a:rPr lang="ru-RU" sz="2400" kern="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і </a:t>
            </a:r>
            <a:r>
              <a:rPr lang="ru-RU" sz="2400" kern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явищ</a:t>
            </a:r>
            <a:r>
              <a:rPr lang="ru-RU" sz="2400" kern="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400" kern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природи</a:t>
            </a:r>
            <a:r>
              <a:rPr lang="ru-RU" sz="2400" kern="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з метою </a:t>
            </a:r>
            <a:r>
              <a:rPr lang="ru-RU" sz="2400" kern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засвоєння</a:t>
            </a:r>
            <a:r>
              <a:rPr lang="ru-RU" sz="2400" kern="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основ </a:t>
            </a:r>
            <a:r>
              <a:rPr lang="ru-RU" sz="2400" kern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біологічних</a:t>
            </a:r>
            <a:r>
              <a:rPr lang="ru-RU" sz="2400" kern="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наук. </a:t>
            </a:r>
          </a:p>
        </p:txBody>
      </p:sp>
      <p:sp>
        <p:nvSpPr>
          <p:cNvPr id="120" name="Google Shape;120;p21"/>
          <p:cNvSpPr txBox="1"/>
          <p:nvPr/>
        </p:nvSpPr>
        <p:spPr>
          <a:xfrm>
            <a:off x="4096820" y="1667565"/>
            <a:ext cx="5076056" cy="435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</a:pP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Освітній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процес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,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форми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і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методи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навчання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, за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допомогою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яких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він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здійснюється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,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становлять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органічну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єдність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діяльності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вчителя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й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учнів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 Учитель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організовує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пізнавальну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діяльність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учнів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,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спонукає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їх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до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неї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,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повідомляє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та доводить до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свідомості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школярів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навчальний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матеріал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, а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учні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сприймають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і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осмислюють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цей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матеріал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,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засвоюють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його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й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застосовують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на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практиці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здобуті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2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знання</a:t>
            </a:r>
            <a:endParaRPr sz="22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D15107-C853-4967-AE7D-0ACB516A70B7}"/>
              </a:ext>
            </a:extLst>
          </p:cNvPr>
          <p:cNvSpPr/>
          <p:nvPr/>
        </p:nvSpPr>
        <p:spPr>
          <a:xfrm>
            <a:off x="107504" y="1916832"/>
            <a:ext cx="41044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Ефективність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освітнього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процесу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великою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мірою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залежить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активності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учнів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під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час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засвоєння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матеріалу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напруженої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роботи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їх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уяви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пам’яті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мислення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інтересу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предметів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явищ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вивчаються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. У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процесі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навчання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дитина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не просто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сприймає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усвідомлює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запам’ятовує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а й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виконує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складну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систему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дій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спрямованих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засвоєння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знань</a:t>
            </a:r>
            <a:r>
              <a:rPr lang="ru-RU" sz="2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326183-E7BF-4C00-A3B8-82FC4975331E}"/>
              </a:ext>
            </a:extLst>
          </p:cNvPr>
          <p:cNvSpPr/>
          <p:nvPr/>
        </p:nvSpPr>
        <p:spPr>
          <a:xfrm>
            <a:off x="251520" y="6021288"/>
            <a:ext cx="8681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Тому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вчителі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мають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дбати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максимальну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активізацію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пізнавальної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діяльності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учнів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85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5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933B55-ACED-4F14-81CA-63E248710DE0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2060848"/>
            <a:ext cx="8229600" cy="439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◍"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○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■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uk-UA" sz="2600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процес, спрямований на мобілізацію вчителем за допомогою спеціальних засобів інтелектуальних, морально-вольових та фізичних зусиль учнів задля досягнення конкретної мети навчання, виховання та розвитку, на подолання пасивності школярів, стимулювання їхньої пізнавальної активності, використання ефективних форм і методів навчання.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sz="2600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		Активізація пізнавальної діяльності вимагає застосування різних засобів, які спонукають учня до вияву більш високого рівня </a:t>
            </a:r>
            <a:r>
              <a:rPr lang="uk-UA" sz="2600" i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пізнавальної активності</a:t>
            </a:r>
            <a:r>
              <a:rPr lang="uk-UA" sz="2600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.</a:t>
            </a:r>
            <a:endParaRPr lang="ru-RU" sz="2600" dirty="0">
              <a:solidFill>
                <a:schemeClr val="accent2">
                  <a:lumMod val="90000"/>
                  <a:lumOff val="10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712282"/>
            <a:ext cx="626469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uk-UA" sz="2800" b="1" dirty="0">
                <a:solidFill>
                  <a:srgbClr val="004430">
                    <a:lumMod val="75000"/>
                  </a:srgbClr>
                </a:solidFill>
              </a:rPr>
              <a:t>Активізація пізнавальної діяльності учнів</a:t>
            </a:r>
            <a:endParaRPr lang="uk-UA" sz="2800" dirty="0">
              <a:solidFill>
                <a:srgbClr val="00443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11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6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5DFD5C-E235-427F-A8D3-B7B4CE3D4BBE}"/>
              </a:ext>
            </a:extLst>
          </p:cNvPr>
          <p:cNvSpPr txBox="1">
            <a:spLocks noChangeArrowheads="1"/>
          </p:cNvSpPr>
          <p:nvPr/>
        </p:nvSpPr>
        <p:spPr>
          <a:xfrm>
            <a:off x="1979712" y="674688"/>
            <a:ext cx="6707088" cy="592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"/>
              <a:defRPr/>
            </a:pPr>
            <a:r>
              <a:rPr lang="ru-RU" sz="2400" b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Пізнавальну</a:t>
            </a:r>
            <a:r>
              <a:rPr lang="ru-RU" sz="24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активність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розглядаємо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як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складну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якість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особистості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виявляється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через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ініціативність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самостійність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освітній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діяльності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пізнавальний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інтерес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до предмета,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позитивне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ставлення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пізнавальної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діяльності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рефлексiю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прагнення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учнів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самовдосконалення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buFont typeface="Wingdings 3" charset="2"/>
              <a:buChar char=""/>
              <a:defRPr/>
            </a:pPr>
            <a:r>
              <a:rPr lang="ru-RU" sz="2400" b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Пізнавальну</a:t>
            </a:r>
            <a:r>
              <a:rPr lang="ru-RU" sz="24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активність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не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можна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прирівнювати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до простого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напруження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інтелектуальних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фізичних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сил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учня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а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необхідно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розглядати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як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якість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діяльності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особистості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простежується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ставленні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учня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своєї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діяльності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його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наполегливості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у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прагненні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активізувати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власні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вольові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зусилля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вирішення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навчально-пізнавальних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завдань</a:t>
            </a:r>
            <a:r>
              <a:rPr lang="ru-RU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131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7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AAFD3C-0C91-42FE-B410-B64D12284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332656"/>
            <a:ext cx="6645424" cy="1468239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Критерії сформованості пізнавальної  активності учнів у навчанні біології</a:t>
            </a:r>
            <a:endParaRPr lang="ru-RU" sz="28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5" name="Group 75">
            <a:extLst>
              <a:ext uri="{FF2B5EF4-FFF2-40B4-BE49-F238E27FC236}">
                <a16:creationId xmlns:a16="http://schemas.microsoft.com/office/drawing/2014/main" id="{45018661-706B-49D5-96AD-594935B586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217229"/>
              </p:ext>
            </p:extLst>
          </p:nvPr>
        </p:nvGraphicFramePr>
        <p:xfrm>
          <a:off x="323528" y="1844824"/>
          <a:ext cx="8616825" cy="4739797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644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Компоненти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1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Мотиваційний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Змістово-операційний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Емоційно-вольовий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Позитивне ставлення учня до пізнавальної діяльності з біології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Знання навчального матеріалу з біології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Цілеспрямованість та наполегливість у здобуванні знань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5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Пізнавальний інтерес до біології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Уміння працювати з біологічною літературою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Уміння відстоювати власні погляди, пропонувати креативні ідеї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55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Ініціатива в пізнавальній діяльності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Уміння проводити аналіз навчального матеріалу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Рефлексія, прагнення до самовдосконалення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Уміння застосовувати знання на практиці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52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8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A739133-2F84-42D2-B992-188BF2DA034A}"/>
              </a:ext>
            </a:extLst>
          </p:cNvPr>
          <p:cNvSpPr txBox="1">
            <a:spLocks/>
          </p:cNvSpPr>
          <p:nvPr/>
        </p:nvSpPr>
        <p:spPr>
          <a:xfrm>
            <a:off x="395536" y="2348880"/>
            <a:ext cx="8229600" cy="381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2400" b="1" dirty="0"/>
              <a:t>		</a:t>
            </a:r>
          </a:p>
          <a:p>
            <a:r>
              <a:rPr lang="uk-UA" altLang="ru-RU" sz="2800" dirty="0"/>
              <a:t>Завдання дидактики полягає в тому, щоб визначити способи, які забезпечують активізацію пізнавальної діяльності школярів на всіх етапах навчального пізнання. </a:t>
            </a:r>
          </a:p>
          <a:p>
            <a:r>
              <a:rPr lang="uk-UA" altLang="ru-RU" sz="2800" dirty="0"/>
              <a:t>Засобами активізації пізнавальної діяльності учнів можуть бути навчальний зміст, форми, методи та прийоми навчання школярів. </a:t>
            </a:r>
            <a:endParaRPr lang="ru-RU" altLang="ru-RU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332656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Courier New" pitchFamily="49" charset="0"/>
              <a:buChar char="o"/>
            </a:pPr>
            <a:r>
              <a:rPr lang="uk-UA" altLang="ru-RU" sz="2800" dirty="0">
                <a:solidFill>
                  <a:srgbClr val="666666"/>
                </a:solidFill>
              </a:rPr>
              <a:t>Активізація пізнавальної діяльності забезпечує оптимальний розвиток уваги, мислення, пам’яті та інших психічних функцій. </a:t>
            </a:r>
          </a:p>
        </p:txBody>
      </p:sp>
    </p:spTree>
    <p:extLst>
      <p:ext uri="{BB962C8B-B14F-4D97-AF65-F5344CB8AC3E}">
        <p14:creationId xmlns:p14="http://schemas.microsoft.com/office/powerpoint/2010/main" val="36354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553089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99999"/>
                </a:solidFill>
              </a:rPr>
              <a:pPr>
                <a:buClr>
                  <a:srgbClr val="000000"/>
                </a:buClr>
              </a:pPr>
              <a:t>9</a:t>
            </a:fld>
            <a:endParaRPr kern="0">
              <a:solidFill>
                <a:srgbClr val="999999"/>
              </a:solidFill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ED9BF39-699A-4F65-AA21-548F92FB67B3}"/>
              </a:ext>
            </a:extLst>
          </p:cNvPr>
          <p:cNvSpPr txBox="1">
            <a:spLocks/>
          </p:cNvSpPr>
          <p:nvPr/>
        </p:nvSpPr>
        <p:spPr>
          <a:xfrm>
            <a:off x="1835696" y="115888"/>
            <a:ext cx="6933654" cy="6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◍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2400" b="1"/>
              <a:t>		</a:t>
            </a:r>
          </a:p>
          <a:p>
            <a:r>
              <a:rPr lang="uk-UA" altLang="ru-RU" sz="3200" i="1"/>
              <a:t>Засоби активізації пізнавальної діяльності учнів</a:t>
            </a:r>
            <a:r>
              <a:rPr lang="uk-UA" altLang="ru-RU" sz="3200"/>
              <a:t> - способи, форми, методи й прийоми, які забезпечують формування пізнавального інтересу школярів до предмета, розвиток у них пізнавальної активності, позитивного ставлення до навчальної роботи, мобілізують на вирішення пізнавальних завдань. 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9730275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0d360785dcd2494f312c25877df274d09372e8"/>
</p:tagLst>
</file>

<file path=ppt/theme/theme1.xml><?xml version="1.0" encoding="utf-8"?>
<a:theme xmlns:a="http://schemas.openxmlformats.org/drawingml/2006/main" name="Ariel template">
  <a:themeElements>
    <a:clrScheme name="Custom 347">
      <a:dk1>
        <a:srgbClr val="666666"/>
      </a:dk1>
      <a:lt1>
        <a:srgbClr val="FFFFFF"/>
      </a:lt1>
      <a:dk2>
        <a:srgbClr val="004430"/>
      </a:dk2>
      <a:lt2>
        <a:srgbClr val="DAE2E6"/>
      </a:lt2>
      <a:accent1>
        <a:srgbClr val="8EC641"/>
      </a:accent1>
      <a:accent2>
        <a:srgbClr val="004430"/>
      </a:accent2>
      <a:accent3>
        <a:srgbClr val="539EB9"/>
      </a:accent3>
      <a:accent4>
        <a:srgbClr val="689EE1"/>
      </a:accent4>
      <a:accent5>
        <a:srgbClr val="999999"/>
      </a:accent5>
      <a:accent6>
        <a:srgbClr val="779B91"/>
      </a:accent6>
      <a:hlink>
        <a:srgbClr val="689EE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gelt-zelenie-volni</Template>
  <TotalTime>263</TotalTime>
  <Words>2442</Words>
  <Application>Microsoft Office PowerPoint</Application>
  <PresentationFormat>Экран (4:3)</PresentationFormat>
  <Paragraphs>290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Arial</vt:lpstr>
      <vt:lpstr>Calibri</vt:lpstr>
      <vt:lpstr>Courier New</vt:lpstr>
      <vt:lpstr>Georgia</vt:lpstr>
      <vt:lpstr>Oxygen</vt:lpstr>
      <vt:lpstr>Roboto</vt:lpstr>
      <vt:lpstr>Roboto Slab</vt:lpstr>
      <vt:lpstr>Times New Roman</vt:lpstr>
      <vt:lpstr>Wingdings</vt:lpstr>
      <vt:lpstr>Wingdings 3</vt:lpstr>
      <vt:lpstr>Ariel template</vt:lpstr>
      <vt:lpstr>Презентация PowerPoint</vt:lpstr>
      <vt:lpstr>Презентация PowerPoint</vt:lpstr>
      <vt:lpstr>Взаємозв’язок між ключовими поняттями</vt:lpstr>
      <vt:lpstr>Презентация PowerPoint</vt:lpstr>
      <vt:lpstr>Презентация PowerPoint</vt:lpstr>
      <vt:lpstr>Презентация PowerPoint</vt:lpstr>
      <vt:lpstr>Критерії сформованості пізнавальної  активності учнів у навчанні біології</vt:lpstr>
      <vt:lpstr>Презентация PowerPoint</vt:lpstr>
      <vt:lpstr>Презентация PowerPoint</vt:lpstr>
      <vt:lpstr> Основні засоби активізації пізнавальної діяльності учнів з біології</vt:lpstr>
      <vt:lpstr> Осягнути неосяжне…</vt:lpstr>
      <vt:lpstr> Осягнути неосяжне…</vt:lpstr>
      <vt:lpstr> Осягнути неосяжне…</vt:lpstr>
      <vt:lpstr> Осягнути неосяжне…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“ФІШБОУН”  </vt:lpstr>
      <vt:lpstr>             Основні тренди в освіті  (за Анною-Марією Богосвятською [3])  №1. Цифрові технології в освіті</vt:lpstr>
      <vt:lpstr>             Основні тренди в освіті  (за Анною-Марією Богосвятською [3])  №2. Гейміфікація навчання</vt:lpstr>
      <vt:lpstr>             Основні тренди в освіті  (за Анною-Марією Богосвятською [3])  №2. Гейміфікація навчання</vt:lpstr>
      <vt:lpstr>             Основні тренди в освіті  (за Анною-Марією Богосвятською [3])  № 3. Розвиток креативності</vt:lpstr>
      <vt:lpstr>             Основні тренди в освіті  (за Анною-Марією Богосвятською [3])  № 4. STEAM-освіта</vt:lpstr>
      <vt:lpstr>             Основні тренди в освіті  (за Анною-Марією Богосвятською [3])  № 4. STEAM-освіта</vt:lpstr>
      <vt:lpstr>             Основні тренди в освіті  (за Анною-Марією Богосвятською [3])  №5. Тексти «нової природи»</vt:lpstr>
      <vt:lpstr>             Основні тренди в освіті  (за Анною-Марією Богосвятською [3])  №5. Тексти «нової природи»</vt:lpstr>
      <vt:lpstr>  №5. Тексти «нової природи»</vt:lpstr>
      <vt:lpstr>             Основні тренди в освіті  (за Анною-Марією Богосвятською [3]) №6. Уроки на пленері</vt:lpstr>
      <vt:lpstr>             Основні тренди в освіті  (за Анною-Марією Богосвятською [3])  №1. Цифрові технології в освіті</vt:lpstr>
      <vt:lpstr>Презентация PowerPoint</vt:lpstr>
      <vt:lpstr>Презентация PowerPoint</vt:lpstr>
      <vt:lpstr>Використані джерела: </vt:lpstr>
    </vt:vector>
  </TitlesOfParts>
  <Company>diakov.net</Company>
  <LinksUpToDate>false</LinksUpToDate>
  <SharedDoc>false</SharedDoc>
  <HyperlinkBase>http://presentation-creation.ru/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- шаблон презентации с сайта http://presentation-creation.ru</dc:title>
  <dc:creator>obstinate</dc:creator>
  <dc:description>Шаблон презентации с сайта http://presentation-creation.ru/</dc:description>
  <cp:lastModifiedBy>Пользователь</cp:lastModifiedBy>
  <cp:revision>55</cp:revision>
  <dcterms:created xsi:type="dcterms:W3CDTF">2018-01-30T12:05:00Z</dcterms:created>
  <dcterms:modified xsi:type="dcterms:W3CDTF">2022-02-08T10:06:21Z</dcterms:modified>
</cp:coreProperties>
</file>